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2" r:id="rId6"/>
    <p:sldId id="261" r:id="rId7"/>
    <p:sldId id="263" r:id="rId8"/>
    <p:sldId id="264" r:id="rId9"/>
    <p:sldId id="257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6" autoAdjust="0"/>
    <p:restoredTop sz="94660"/>
  </p:normalViewPr>
  <p:slideViewPr>
    <p:cSldViewPr snapToGrid="0">
      <p:cViewPr varScale="1">
        <p:scale>
          <a:sx n="75" d="100"/>
          <a:sy n="75" d="100"/>
        </p:scale>
        <p:origin x="327" y="2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25EBFC-EB8B-7D23-D399-C8055A13415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DEA7186E-9813-0FF5-35C2-0EDC22C18A4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66DD0D9-FEA7-86B5-4364-AD5575452A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6B9C0-126B-46A3-AE5A-86B4C0A4C92E}" type="datetimeFigureOut">
              <a:rPr lang="ru-RU" smtClean="0"/>
              <a:t>23.10.2025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9F8D73C-75CC-C4F6-CD86-5A40A0E4E1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F5629B2-5502-7554-92E7-74FDA3D015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F3F8C-0F89-418A-A7AB-5574019105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26591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B239F7-42AF-EB7C-77B0-90C71876D2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1E363FC-3D42-99EE-10EA-8D852F7CD3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B15B61C-7C69-7126-F41B-BE9AE7AD7D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6B9C0-126B-46A3-AE5A-86B4C0A4C92E}" type="datetimeFigureOut">
              <a:rPr lang="ru-RU" smtClean="0"/>
              <a:t>23.10.2025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0741584-16E0-EE6F-A4BE-2C02FFE0EE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2533925-0820-2EE3-DD26-113012CC76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F3F8C-0F89-418A-A7AB-5574019105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21990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51D496E-0260-2BED-0FC2-A772753943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7753144-71B6-CDF3-CFB7-BA9FC1841E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B5D66EB-167F-26A3-2B9D-F02DCF1695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6B9C0-126B-46A3-AE5A-86B4C0A4C92E}" type="datetimeFigureOut">
              <a:rPr lang="ru-RU" smtClean="0"/>
              <a:t>23.10.2025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91333CE-D79D-BA81-06A2-99322FCA8C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C25AAF6-813A-B619-1529-F42AAF132A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F3F8C-0F89-418A-A7AB-5574019105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92681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3885496-C6D4-B98C-3BFA-781972CB81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C132034-3CF3-E9B0-4BC4-CC5FCCC1EE9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87B2F5A0-48B2-BD0C-D61E-A3426D0EBE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F350E37-4F8C-E557-B765-B91A388144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6B9C0-126B-46A3-AE5A-86B4C0A4C92E}" type="datetimeFigureOut">
              <a:rPr lang="ru-RU" smtClean="0"/>
              <a:t>23.10.2025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07A5776-F672-E8EA-8F6C-09F9D5168C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462A91B-6688-F513-AA56-DC7DBCA6E0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F3F8C-0F89-418A-A7AB-5574019105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75847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093634A-C62A-4971-C9B2-BE9F375ED0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232C87C-1732-A19B-7BC8-BD3E0017D3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1FC1F7A9-10B1-618C-BDB8-9BA7DAE11C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35BD0142-AEBA-95B4-1DA8-C71E1ED23CC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A1F94789-A90C-84C6-6CFE-3517125B893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A4668356-5B79-B59B-ED16-45F6F974B5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6B9C0-126B-46A3-AE5A-86B4C0A4C92E}" type="datetimeFigureOut">
              <a:rPr lang="ru-RU" smtClean="0"/>
              <a:t>23.10.2025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2E289FBB-43BE-5EED-8A32-347BF6AADB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DA4E4EAF-BE34-0F9A-B4BD-8D7086F5C2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F3F8C-0F89-418A-A7AB-5574019105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4102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F32390-C597-2D62-87A3-145726C0AC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75CC4E56-FDCB-2D21-4C57-2E7918D72E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6B9C0-126B-46A3-AE5A-86B4C0A4C92E}" type="datetimeFigureOut">
              <a:rPr lang="ru-RU" smtClean="0"/>
              <a:t>23.10.2025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4C8F07AF-AF12-DD12-75F0-02DFE4407D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874E5410-CD42-6871-7C63-73EBF74EEA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F3F8C-0F89-418A-A7AB-5574019105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35326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2E33C20E-9A72-F7D8-8184-DC0C89D559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6B9C0-126B-46A3-AE5A-86B4C0A4C92E}" type="datetimeFigureOut">
              <a:rPr lang="ru-RU" smtClean="0"/>
              <a:t>23.10.2025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D159A512-FC5E-D366-1EA2-247325D273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DFB3B4F-53BF-FE7F-599E-25C4526AE6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F3F8C-0F89-418A-A7AB-5574019105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72651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320333B-58F4-C567-0C98-B0302E9AF1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3554F06-F4C5-CC4B-333C-487410F959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1C4C17F5-37F8-1593-B8F8-D0A91BE455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4001E99-41BA-412C-5FDA-18C71F8990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6B9C0-126B-46A3-AE5A-86B4C0A4C92E}" type="datetimeFigureOut">
              <a:rPr lang="ru-RU" smtClean="0"/>
              <a:t>23.10.2025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1836384-E1F8-403F-65FA-48AA97BEB5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15282FB-DC55-1F6E-FB37-17B444E34A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F3F8C-0F89-418A-A7AB-5574019105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01569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C9D4F3A-8FB5-76C6-2EE9-6EA7368CDA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B8F2606F-7D81-E9D4-E25D-B4DCDCD2BD3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F4050AD9-56E7-A8BC-C974-2924481390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D6487B0-82D7-A86A-495B-F7A878CA86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6B9C0-126B-46A3-AE5A-86B4C0A4C92E}" type="datetimeFigureOut">
              <a:rPr lang="ru-RU" smtClean="0"/>
              <a:t>23.10.2025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E692858-08A3-8A3E-5549-60A294D751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482AB08-3A5A-2DCE-D89E-F6EF518880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F3F8C-0F89-418A-A7AB-5574019105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00827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0ABE7B1-779B-0D97-D47D-8D939705E1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FB0B94F7-7554-54DC-A27D-96082F7723F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A48EA00-EDEC-0F8A-6DF0-C4F68514A9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6B9C0-126B-46A3-AE5A-86B4C0A4C92E}" type="datetimeFigureOut">
              <a:rPr lang="ru-RU" smtClean="0"/>
              <a:t>23.10.2025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800DE24-1FD9-A9D9-BFD1-A3E4B77BF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E842292-D32B-CAE0-0DA7-F9E82967C3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F3F8C-0F89-418A-A7AB-5574019105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89900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551896AB-897A-9512-06D6-1CE31A750C9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C9D7CD9-93F8-9F75-4E66-DB38EF0092C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59519DB-3DD7-6F89-D45F-F61DB95768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6B9C0-126B-46A3-AE5A-86B4C0A4C92E}" type="datetimeFigureOut">
              <a:rPr lang="ru-RU" smtClean="0"/>
              <a:t>23.10.2025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ADD8E42-5266-27CB-129C-2642F289C7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6AA9F62-83B1-1991-B277-14FFEAEF99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F3F8C-0F89-418A-A7AB-5574019105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2764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86BC21B-944E-BDDE-9D8D-1B16D8D8A8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43413A9-75CF-0210-4785-8E33D21203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BFCEE9B-15B8-D369-A4D6-747DE882BE9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3F6B9C0-126B-46A3-AE5A-86B4C0A4C92E}" type="datetimeFigureOut">
              <a:rPr lang="ru-RU" smtClean="0"/>
              <a:t>23.10.2025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D642D0C-3738-B7ED-DA07-4FF0A5D34A3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CF005CA-5375-E2B9-1813-2FF8C0BD52D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9BF3F8C-0F89-418A-A7AB-5574019105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95652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C2688AA3-85F1-6E3A-7171-0BEFA523DB43}"/>
              </a:ext>
            </a:extLst>
          </p:cNvPr>
          <p:cNvSpPr txBox="1">
            <a:spLocks/>
          </p:cNvSpPr>
          <p:nvPr/>
        </p:nvSpPr>
        <p:spPr>
          <a:xfrm>
            <a:off x="2593975" y="1178415"/>
            <a:ext cx="7004050" cy="204366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800" dirty="0">
                <a:solidFill>
                  <a:schemeClr val="bg1"/>
                </a:solidFill>
                <a:latin typeface="Cascadia Code SemiBold" panose="020B0609020000020004" pitchFamily="49" charset="0"/>
                <a:cs typeface="Cascadia Code SemiBold" panose="020B0609020000020004" pitchFamily="49" charset="0"/>
              </a:rPr>
              <a:t>Распространение наркотиков через цифровые платформы</a:t>
            </a:r>
          </a:p>
        </p:txBody>
      </p:sp>
      <p:sp>
        <p:nvSpPr>
          <p:cNvPr id="5" name="Подзаголовок 2">
            <a:extLst>
              <a:ext uri="{FF2B5EF4-FFF2-40B4-BE49-F238E27FC236}">
                <a16:creationId xmlns:a16="http://schemas.microsoft.com/office/drawing/2014/main" id="{79AAB4C4-4491-7131-6366-9FE065261D9F}"/>
              </a:ext>
            </a:extLst>
          </p:cNvPr>
          <p:cNvSpPr txBox="1">
            <a:spLocks/>
          </p:cNvSpPr>
          <p:nvPr/>
        </p:nvSpPr>
        <p:spPr>
          <a:xfrm>
            <a:off x="3781425" y="3222076"/>
            <a:ext cx="4629150" cy="7736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>
                <a:solidFill>
                  <a:schemeClr val="bg2">
                    <a:lumMod val="90000"/>
                  </a:schemeClr>
                </a:solidFill>
                <a:latin typeface="Cascadia Code Light" panose="020B0609020000020004" pitchFamily="49" charset="0"/>
                <a:cs typeface="Cascadia Code Light" panose="020B0609020000020004" pitchFamily="49" charset="0"/>
              </a:rPr>
              <a:t>Риски и способы их предотвращения</a:t>
            </a:r>
          </a:p>
        </p:txBody>
      </p:sp>
      <p:pic>
        <p:nvPicPr>
          <p:cNvPr id="1028" name="Picture 4" descr="Picture background">
            <a:extLst>
              <a:ext uri="{FF2B5EF4-FFF2-40B4-BE49-F238E27FC236}">
                <a16:creationId xmlns:a16="http://schemas.microsoft.com/office/drawing/2014/main" id="{14077138-4563-09C7-3ADC-8F37E84B43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24350"/>
            <a:ext cx="12192000" cy="2533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2">
            <a:extLst>
              <a:ext uri="{FF2B5EF4-FFF2-40B4-BE49-F238E27FC236}">
                <a16:creationId xmlns:a16="http://schemas.microsoft.com/office/drawing/2014/main" id="{D0C43E58-A8C1-8E72-418D-96B064ED06D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1968500"/>
            <a:ext cx="1612900" cy="161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B7D6421-0569-FFA5-CF25-CB3D4A451C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938" y="216384"/>
            <a:ext cx="825362" cy="817244"/>
          </a:xfrm>
          <a:prstGeom prst="roundRect">
            <a:avLst>
              <a:gd name="adj" fmla="val 24437"/>
            </a:avLst>
          </a:prstGeom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ED73F8BF-24D4-8E23-750D-F4A25881EC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770" y="113261"/>
            <a:ext cx="825362" cy="967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>
            <a:extLst>
              <a:ext uri="{FF2B5EF4-FFF2-40B4-BE49-F238E27FC236}">
                <a16:creationId xmlns:a16="http://schemas.microsoft.com/office/drawing/2014/main" id="{30836023-8D8D-3DC2-8CA7-32CA9DC7DA2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576" r="66797" b="19444"/>
          <a:stretch/>
        </p:blipFill>
        <p:spPr bwMode="auto">
          <a:xfrm>
            <a:off x="2013088" y="251974"/>
            <a:ext cx="825363" cy="74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 descr="Изображение выглядит как Шрифт, текст, Графика, логотип&#10;&#10;Контент, сгенерированный ИИ, может содержать ошибки.">
            <a:extLst>
              <a:ext uri="{FF2B5EF4-FFF2-40B4-BE49-F238E27FC236}">
                <a16:creationId xmlns:a16="http://schemas.microsoft.com/office/drawing/2014/main" id="{DEAECDE0-D9F4-8B98-192F-FD7902FDE9E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9239" y="324819"/>
            <a:ext cx="1851260" cy="600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9711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0"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37E3088E-0E9A-10D2-18BF-16DA38451DE8}"/>
              </a:ext>
            </a:extLst>
          </p:cNvPr>
          <p:cNvSpPr/>
          <p:nvPr/>
        </p:nvSpPr>
        <p:spPr>
          <a:xfrm>
            <a:off x="1657350" y="0"/>
            <a:ext cx="6318250" cy="685800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+mj-lt"/>
              <a:buAutoNum type="alphaLcParenR"/>
            </a:pPr>
            <a:r>
              <a:rPr lang="ru-RU" sz="2400" dirty="0">
                <a:solidFill>
                  <a:schemeClr val="bg1">
                    <a:lumMod val="85000"/>
                  </a:schemeClr>
                </a:solidFill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Рост числа подростков, сталкивающихся с наркотиками в соцсетях</a:t>
            </a:r>
          </a:p>
          <a:p>
            <a:pPr marL="342900" indent="-342900">
              <a:buFont typeface="+mj-lt"/>
              <a:buAutoNum type="alphaLcParenR"/>
            </a:pPr>
            <a:r>
              <a:rPr lang="ru-RU" sz="2400" dirty="0">
                <a:solidFill>
                  <a:schemeClr val="bg1">
                    <a:lumMod val="85000"/>
                  </a:schemeClr>
                </a:solidFill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Продажи через мессенджеры, </a:t>
            </a:r>
            <a:r>
              <a:rPr lang="ru-RU" sz="2400" dirty="0" err="1">
                <a:solidFill>
                  <a:schemeClr val="bg1">
                    <a:lumMod val="85000"/>
                  </a:schemeClr>
                </a:solidFill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даркнет</a:t>
            </a:r>
            <a:r>
              <a:rPr lang="ru-RU" sz="2400" dirty="0">
                <a:solidFill>
                  <a:schemeClr val="bg1">
                    <a:lumMod val="85000"/>
                  </a:schemeClr>
                </a:solidFill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, закрытые чаты</a:t>
            </a:r>
          </a:p>
          <a:p>
            <a:pPr marL="342900" indent="-342900">
              <a:buFont typeface="+mj-lt"/>
              <a:buAutoNum type="alphaLcParenR"/>
            </a:pPr>
            <a:r>
              <a:rPr lang="ru-RU" sz="2400" dirty="0">
                <a:solidFill>
                  <a:schemeClr val="bg1">
                    <a:lumMod val="85000"/>
                  </a:schemeClr>
                </a:solidFill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Вовлечение подростков в «лёгкий бизнес»</a:t>
            </a:r>
          </a:p>
          <a:p>
            <a:endParaRPr lang="ru-RU" sz="1800" dirty="0">
              <a:latin typeface="Cascadia Mono SemiLight" panose="020B0609020000020004" pitchFamily="49" charset="0"/>
              <a:cs typeface="Cascadia Mono SemiLight" panose="020B0609020000020004" pitchFamily="49" charset="0"/>
            </a:endParaRPr>
          </a:p>
          <a:p>
            <a:pPr algn="ctr"/>
            <a:endParaRPr lang="ru-RU" dirty="0">
              <a:solidFill>
                <a:schemeClr val="bg2">
                  <a:lumMod val="90000"/>
                </a:scheme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F5AC23F-D8EF-21A2-9E8E-00EF0A132590}"/>
              </a:ext>
            </a:extLst>
          </p:cNvPr>
          <p:cNvSpPr txBox="1"/>
          <p:nvPr/>
        </p:nvSpPr>
        <p:spPr>
          <a:xfrm>
            <a:off x="2053176" y="504364"/>
            <a:ext cx="55265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u="sng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Почему это важно?</a:t>
            </a:r>
          </a:p>
        </p:txBody>
      </p:sp>
    </p:spTree>
    <p:extLst>
      <p:ext uri="{BB962C8B-B14F-4D97-AF65-F5344CB8AC3E}">
        <p14:creationId xmlns:p14="http://schemas.microsoft.com/office/powerpoint/2010/main" val="13961941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B3E7C3C-D5B6-1445-F97A-CFFA80BDEF5D}"/>
              </a:ext>
            </a:extLst>
          </p:cNvPr>
          <p:cNvSpPr txBox="1"/>
          <p:nvPr/>
        </p:nvSpPr>
        <p:spPr>
          <a:xfrm>
            <a:off x="355600" y="381000"/>
            <a:ext cx="7493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u="sng" dirty="0">
                <a:solidFill>
                  <a:schemeClr val="bg1"/>
                </a:solidFill>
                <a:latin typeface="Cascadia Code SemiBold" panose="020B0609020000020004" pitchFamily="49" charset="0"/>
                <a:cs typeface="Cascadia Code SemiBold" panose="020B0609020000020004" pitchFamily="49" charset="0"/>
              </a:rPr>
              <a:t>Мы живём в цифровую эпоху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A6E3DFD-8170-2559-9A54-CB886DFF963B}"/>
              </a:ext>
            </a:extLst>
          </p:cNvPr>
          <p:cNvSpPr txBox="1"/>
          <p:nvPr/>
        </p:nvSpPr>
        <p:spPr>
          <a:xfrm>
            <a:off x="355600" y="1822450"/>
            <a:ext cx="7105650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32000"/>
            <a:r>
              <a:rPr lang="ru-RU" sz="2800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Цифровая платформа </a:t>
            </a:r>
            <a:r>
              <a:rPr lang="ru-RU" sz="2400" dirty="0">
                <a:solidFill>
                  <a:schemeClr val="bg1">
                    <a:lumMod val="95000"/>
                  </a:schemeClr>
                </a:solidFill>
                <a:latin typeface="Cascadia Code Light" panose="020B0609020000020004" pitchFamily="49" charset="0"/>
                <a:cs typeface="Cascadia Code Light" panose="020B0609020000020004" pitchFamily="49" charset="0"/>
              </a:rPr>
              <a:t>– онлайн-сервис, где пользователи могут взаимодействовать друг с другом, обмениваться информацией, получать доступ к услугам или продуктам.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3456F30-FAD5-73B5-76A2-B1C260EA6E19}"/>
              </a:ext>
            </a:extLst>
          </p:cNvPr>
          <p:cNvSpPr txBox="1"/>
          <p:nvPr/>
        </p:nvSpPr>
        <p:spPr>
          <a:xfrm>
            <a:off x="806451" y="3839389"/>
            <a:ext cx="5556250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Основные каналы: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chemeClr val="bg1">
                    <a:lumMod val="95000"/>
                  </a:schemeClr>
                </a:solidFill>
                <a:latin typeface="Cascadia Code Light" panose="020B0609020000020004" pitchFamily="49" charset="0"/>
                <a:cs typeface="Cascadia Code Light" panose="020B0609020000020004" pitchFamily="49" charset="0"/>
              </a:rPr>
              <a:t>Социальные сети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chemeClr val="bg1">
                    <a:lumMod val="95000"/>
                  </a:schemeClr>
                </a:solidFill>
                <a:latin typeface="Cascadia Code Light" panose="020B0609020000020004" pitchFamily="49" charset="0"/>
                <a:cs typeface="Cascadia Code Light" panose="020B0609020000020004" pitchFamily="49" charset="0"/>
              </a:rPr>
              <a:t>Мессенджеры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chemeClr val="bg1">
                    <a:lumMod val="95000"/>
                  </a:schemeClr>
                </a:solidFill>
                <a:latin typeface="Cascadia Code Light" panose="020B0609020000020004" pitchFamily="49" charset="0"/>
                <a:cs typeface="Cascadia Code Light" panose="020B0609020000020004" pitchFamily="49" charset="0"/>
              </a:rPr>
              <a:t>Онлайн-игры и чаты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ru-RU" sz="2400" dirty="0" err="1">
                <a:solidFill>
                  <a:schemeClr val="bg1">
                    <a:lumMod val="95000"/>
                  </a:schemeClr>
                </a:solidFill>
                <a:latin typeface="Cascadia Code Light" panose="020B0609020000020004" pitchFamily="49" charset="0"/>
                <a:cs typeface="Cascadia Code Light" panose="020B0609020000020004" pitchFamily="49" charset="0"/>
              </a:rPr>
              <a:t>Даркнет</a:t>
            </a:r>
            <a:r>
              <a:rPr lang="ru-RU" sz="2400" dirty="0">
                <a:solidFill>
                  <a:schemeClr val="bg1">
                    <a:lumMod val="95000"/>
                  </a:schemeClr>
                </a:solidFill>
                <a:latin typeface="Cascadia Code Light" panose="020B0609020000020004" pitchFamily="49" charset="0"/>
                <a:cs typeface="Cascadia Code Light" panose="020B0609020000020004" pitchFamily="49" charset="0"/>
              </a:rPr>
              <a:t> и </a:t>
            </a:r>
            <a:r>
              <a:rPr lang="ru-RU" sz="2400" dirty="0" err="1">
                <a:solidFill>
                  <a:schemeClr val="bg1">
                    <a:lumMod val="95000"/>
                  </a:schemeClr>
                </a:solidFill>
                <a:latin typeface="Cascadia Code Light" panose="020B0609020000020004" pitchFamily="49" charset="0"/>
                <a:cs typeface="Cascadia Code Light" panose="020B0609020000020004" pitchFamily="49" charset="0"/>
              </a:rPr>
              <a:t>криптомаркетплейсы</a:t>
            </a:r>
            <a:endParaRPr lang="ru-RU" sz="2400" dirty="0">
              <a:solidFill>
                <a:schemeClr val="bg1">
                  <a:lumMod val="95000"/>
                </a:schemeClr>
              </a:solidFill>
              <a:latin typeface="Cascadia Code Light" panose="020B0609020000020004" pitchFamily="49" charset="0"/>
              <a:cs typeface="Cascadia Code Light" panose="020B0609020000020004" pitchFamily="49" charset="0"/>
            </a:endParaRPr>
          </a:p>
        </p:txBody>
      </p:sp>
      <p:pic>
        <p:nvPicPr>
          <p:cNvPr id="2050" name="Picture 2" descr="Picture background">
            <a:extLst>
              <a:ext uri="{FF2B5EF4-FFF2-40B4-BE49-F238E27FC236}">
                <a16:creationId xmlns:a16="http://schemas.microsoft.com/office/drawing/2014/main" id="{9665588B-C549-0F3B-C9D6-02D00894F81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264"/>
          <a:stretch/>
        </p:blipFill>
        <p:spPr bwMode="auto">
          <a:xfrm>
            <a:off x="6989763" y="0"/>
            <a:ext cx="520223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97396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28F7062-F4E6-ADA8-1A60-7668B6549D35}"/>
              </a:ext>
            </a:extLst>
          </p:cNvPr>
          <p:cNvSpPr txBox="1"/>
          <p:nvPr/>
        </p:nvSpPr>
        <p:spPr>
          <a:xfrm>
            <a:off x="3181350" y="247650"/>
            <a:ext cx="56832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u="sng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Тактика вовлечения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1792DA3-09C5-5CE1-E94E-C6BBD30D2519}"/>
              </a:ext>
            </a:extLst>
          </p:cNvPr>
          <p:cNvSpPr txBox="1"/>
          <p:nvPr/>
        </p:nvSpPr>
        <p:spPr>
          <a:xfrm>
            <a:off x="111125" y="1151235"/>
            <a:ext cx="1196975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Тактика «Легкого пути и контроля» («Попробуй — сможешь бросить в любой момент»)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6C0E050-CEF3-BB92-7861-94EFD893495E}"/>
              </a:ext>
            </a:extLst>
          </p:cNvPr>
          <p:cNvSpPr txBox="1"/>
          <p:nvPr/>
        </p:nvSpPr>
        <p:spPr>
          <a:xfrm>
            <a:off x="7010400" y="2086035"/>
            <a:ext cx="467151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Courier New" panose="02070309020205020404" pitchFamily="49" charset="0"/>
              <a:buChar char="o"/>
            </a:pPr>
            <a:r>
              <a:rPr lang="ru-RU" sz="2400" dirty="0">
                <a:solidFill>
                  <a:schemeClr val="bg1">
                    <a:lumMod val="95000"/>
                  </a:schemeClr>
                </a:solidFill>
                <a:latin typeface="Cascadia Code Light" panose="020B0609020000020004" pitchFamily="49" charset="0"/>
                <a:cs typeface="Cascadia Code Light" panose="020B0609020000020004" pitchFamily="49" charset="0"/>
              </a:rPr>
              <a:t>«Это же не героин, от этого зависимости не бывает».</a:t>
            </a: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ru-RU" sz="2400" dirty="0">
                <a:solidFill>
                  <a:schemeClr val="bg1">
                    <a:lumMod val="95000"/>
                  </a:schemeClr>
                </a:solidFill>
                <a:latin typeface="Cascadia Code Light" panose="020B0609020000020004" pitchFamily="49" charset="0"/>
                <a:cs typeface="Cascadia Code Light" panose="020B0609020000020004" pitchFamily="49" charset="0"/>
              </a:rPr>
              <a:t>«Это легкий способ снять стресс перед сессией, ничего страшного».</a:t>
            </a: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ru-RU" sz="2400" dirty="0">
                <a:solidFill>
                  <a:schemeClr val="bg1">
                    <a:lumMod val="95000"/>
                  </a:schemeClr>
                </a:solidFill>
                <a:latin typeface="Cascadia Code Light" panose="020B0609020000020004" pitchFamily="49" charset="0"/>
                <a:cs typeface="Cascadia Code Light" panose="020B0609020000020004" pitchFamily="49" charset="0"/>
              </a:rPr>
              <a:t>«Ты сильный, ты сможешь себя контролировать. Слабые подсаживаются, а ты — нет».</a:t>
            </a:r>
          </a:p>
        </p:txBody>
      </p:sp>
      <p:pic>
        <p:nvPicPr>
          <p:cNvPr id="1028" name="Picture 4" descr="Picture background">
            <a:extLst>
              <a:ext uri="{FF2B5EF4-FFF2-40B4-BE49-F238E27FC236}">
                <a16:creationId xmlns:a16="http://schemas.microsoft.com/office/drawing/2014/main" id="{6F41952B-7549-8B62-D668-0353C20C7FB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35" r="11451" b="6806"/>
          <a:stretch/>
        </p:blipFill>
        <p:spPr bwMode="auto">
          <a:xfrm>
            <a:off x="385237" y="2463540"/>
            <a:ext cx="6207156" cy="3803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89310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28F7062-F4E6-ADA8-1A60-7668B6549D35}"/>
              </a:ext>
            </a:extLst>
          </p:cNvPr>
          <p:cNvSpPr txBox="1"/>
          <p:nvPr/>
        </p:nvSpPr>
        <p:spPr>
          <a:xfrm>
            <a:off x="3181350" y="247650"/>
            <a:ext cx="56832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u="sng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Тактика вовлечения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1792DA3-09C5-5CE1-E94E-C6BBD30D2519}"/>
              </a:ext>
            </a:extLst>
          </p:cNvPr>
          <p:cNvSpPr txBox="1"/>
          <p:nvPr/>
        </p:nvSpPr>
        <p:spPr>
          <a:xfrm>
            <a:off x="111125" y="1151235"/>
            <a:ext cx="7572375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indent="-514350">
              <a:buFont typeface="+mj-lt"/>
              <a:buAutoNum type="arabicPeriod" startAt="2"/>
            </a:pP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Тактика «Пряника» («Первый раз — бесплатно»)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6C0E050-CEF3-BB92-7861-94EFD893495E}"/>
              </a:ext>
            </a:extLst>
          </p:cNvPr>
          <p:cNvSpPr txBox="1"/>
          <p:nvPr/>
        </p:nvSpPr>
        <p:spPr>
          <a:xfrm>
            <a:off x="334265" y="2105342"/>
            <a:ext cx="77576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Courier New" panose="02070309020205020404" pitchFamily="49" charset="0"/>
              <a:buChar char="o"/>
            </a:pPr>
            <a:r>
              <a:rPr lang="ru-RU" sz="2400" dirty="0">
                <a:solidFill>
                  <a:schemeClr val="bg1">
                    <a:lumMod val="95000"/>
                  </a:schemeClr>
                </a:solidFill>
                <a:latin typeface="Cascadia Code Light" panose="020B0609020000020004" pitchFamily="49" charset="0"/>
                <a:cs typeface="Cascadia Code Light" panose="020B0609020000020004" pitchFamily="49" charset="0"/>
              </a:rPr>
              <a:t>«На, попробуй за просто так, потому что ты мне нравишься».</a:t>
            </a: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ru-RU" sz="2400" dirty="0">
                <a:solidFill>
                  <a:schemeClr val="bg1">
                    <a:lumMod val="95000"/>
                  </a:schemeClr>
                </a:solidFill>
                <a:latin typeface="Cascadia Code Light" panose="020B0609020000020004" pitchFamily="49" charset="0"/>
                <a:cs typeface="Cascadia Code Light" panose="020B0609020000020004" pitchFamily="49" charset="0"/>
              </a:rPr>
              <a:t>«Приведи двух друзей — и следующую дозу получишь в подарок».</a:t>
            </a:r>
          </a:p>
        </p:txBody>
      </p:sp>
      <p:pic>
        <p:nvPicPr>
          <p:cNvPr id="3074" name="Picture 2" descr="Picture background">
            <a:extLst>
              <a:ext uri="{FF2B5EF4-FFF2-40B4-BE49-F238E27FC236}">
                <a16:creationId xmlns:a16="http://schemas.microsoft.com/office/drawing/2014/main" id="{A3B6F9E4-4869-2506-7451-0699B1BBA0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5432" y="1423342"/>
            <a:ext cx="3970809" cy="4862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 descr="Изображение выглядит как человек, в помещении, рука&#10;&#10;Контент, сгенерированный ИИ, может содержать ошибки.">
            <a:extLst>
              <a:ext uri="{FF2B5EF4-FFF2-40B4-BE49-F238E27FC236}">
                <a16:creationId xmlns:a16="http://schemas.microsoft.com/office/drawing/2014/main" id="{E32D7D7A-C7EC-FFD5-B7D2-20B7A33420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759" y="3854450"/>
            <a:ext cx="4129504" cy="27559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A202FE3-75A5-313C-A1A5-6ED112FF8647}"/>
              </a:ext>
            </a:extLst>
          </p:cNvPr>
          <p:cNvSpPr txBox="1"/>
          <p:nvPr/>
        </p:nvSpPr>
        <p:spPr>
          <a:xfrm>
            <a:off x="4615111" y="3675002"/>
            <a:ext cx="3280997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Courier New" panose="02070309020205020404" pitchFamily="49" charset="0"/>
              <a:buChar char="o"/>
            </a:pPr>
            <a:r>
              <a:rPr lang="ru-RU" sz="2400" dirty="0">
                <a:solidFill>
                  <a:schemeClr val="bg1">
                    <a:lumMod val="95000"/>
                  </a:schemeClr>
                </a:solidFill>
                <a:latin typeface="Cascadia Code Light" panose="020B0609020000020004" pitchFamily="49" charset="0"/>
                <a:cs typeface="Cascadia Code Light" panose="020B0609020000020004" pitchFamily="49" charset="0"/>
              </a:rPr>
              <a:t>Создание долга: после «бесплатного» угощения могут начать давить: «Я тебе сделал одолжение, а ты теперь...»</a:t>
            </a:r>
          </a:p>
        </p:txBody>
      </p:sp>
    </p:spTree>
    <p:extLst>
      <p:ext uri="{BB962C8B-B14F-4D97-AF65-F5344CB8AC3E}">
        <p14:creationId xmlns:p14="http://schemas.microsoft.com/office/powerpoint/2010/main" val="40080615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28F7062-F4E6-ADA8-1A60-7668B6549D35}"/>
              </a:ext>
            </a:extLst>
          </p:cNvPr>
          <p:cNvSpPr txBox="1"/>
          <p:nvPr/>
        </p:nvSpPr>
        <p:spPr>
          <a:xfrm>
            <a:off x="3181350" y="247650"/>
            <a:ext cx="56832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u="sng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Тактика вовлечения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1792DA3-09C5-5CE1-E94E-C6BBD30D2519}"/>
              </a:ext>
            </a:extLst>
          </p:cNvPr>
          <p:cNvSpPr txBox="1"/>
          <p:nvPr/>
        </p:nvSpPr>
        <p:spPr>
          <a:xfrm>
            <a:off x="111125" y="1151235"/>
            <a:ext cx="1196975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indent="-514350">
              <a:buFont typeface="+mj-lt"/>
              <a:buAutoNum type="arabicPeriod" startAt="3"/>
            </a:pP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Тактика «Социального доказательства» («Все так делают»)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6C0E050-CEF3-BB92-7861-94EFD893495E}"/>
              </a:ext>
            </a:extLst>
          </p:cNvPr>
          <p:cNvSpPr txBox="1"/>
          <p:nvPr/>
        </p:nvSpPr>
        <p:spPr>
          <a:xfrm>
            <a:off x="664616" y="2301041"/>
            <a:ext cx="4671518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Courier New" panose="02070309020205020404" pitchFamily="49" charset="0"/>
              <a:buChar char="o"/>
            </a:pPr>
            <a:r>
              <a:rPr lang="ru-RU" sz="2400" dirty="0">
                <a:solidFill>
                  <a:schemeClr val="bg1">
                    <a:lumMod val="95000"/>
                  </a:schemeClr>
                </a:solidFill>
                <a:latin typeface="Cascadia Code Light" panose="020B0609020000020004" pitchFamily="49" charset="0"/>
                <a:cs typeface="Cascadia Code Light" panose="020B0609020000020004" pitchFamily="49" charset="0"/>
              </a:rPr>
              <a:t>«В нашей тусовке все расслабляются именно так».</a:t>
            </a: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ru-RU" sz="2400" dirty="0">
                <a:solidFill>
                  <a:schemeClr val="bg1">
                    <a:lumMod val="95000"/>
                  </a:schemeClr>
                </a:solidFill>
                <a:latin typeface="Cascadia Code Light" panose="020B0609020000020004" pitchFamily="49" charset="0"/>
                <a:cs typeface="Cascadia Code Light" panose="020B0609020000020004" pitchFamily="49" charset="0"/>
              </a:rPr>
              <a:t>«Ты что, маленький? Все уже попробовали, только ты отсталый».</a:t>
            </a: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ru-RU" sz="2400" dirty="0">
                <a:solidFill>
                  <a:schemeClr val="bg1">
                    <a:lumMod val="95000"/>
                  </a:schemeClr>
                </a:solidFill>
                <a:latin typeface="Cascadia Code Light" panose="020B0609020000020004" pitchFamily="49" charset="0"/>
                <a:cs typeface="Cascadia Code Light" panose="020B0609020000020004" pitchFamily="49" charset="0"/>
              </a:rPr>
              <a:t>Показы в соцсетях (</a:t>
            </a:r>
            <a:r>
              <a:rPr lang="ru-RU" sz="2400" dirty="0" err="1">
                <a:solidFill>
                  <a:schemeClr val="bg1">
                    <a:lumMod val="95000"/>
                  </a:schemeClr>
                </a:solidFill>
                <a:latin typeface="Cascadia Code Light" panose="020B0609020000020004" pitchFamily="49" charset="0"/>
                <a:cs typeface="Cascadia Code Light" panose="020B0609020000020004" pitchFamily="49" charset="0"/>
              </a:rPr>
              <a:t>сторис</a:t>
            </a:r>
            <a:r>
              <a:rPr lang="ru-RU" sz="2400" dirty="0">
                <a:solidFill>
                  <a:schemeClr val="bg1">
                    <a:lumMod val="95000"/>
                  </a:schemeClr>
                </a:solidFill>
                <a:latin typeface="Cascadia Code Light" panose="020B0609020000020004" pitchFamily="49" charset="0"/>
                <a:cs typeface="Cascadia Code Light" panose="020B0609020000020004" pitchFamily="49" charset="0"/>
              </a:rPr>
              <a:t>, тик-токи), где якобы «крутые» и популярные ребята употребляют</a:t>
            </a:r>
          </a:p>
        </p:txBody>
      </p:sp>
      <p:pic>
        <p:nvPicPr>
          <p:cNvPr id="1026" name="Picture 2" descr="Picture background">
            <a:extLst>
              <a:ext uri="{FF2B5EF4-FFF2-40B4-BE49-F238E27FC236}">
                <a16:creationId xmlns:a16="http://schemas.microsoft.com/office/drawing/2014/main" id="{D264B368-4B1D-08E5-C04C-3BF5670C1E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6784" y="2016185"/>
            <a:ext cx="6070600" cy="4274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70872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5EA1F16-B3C1-D645-7229-4118455A4861}"/>
              </a:ext>
            </a:extLst>
          </p:cNvPr>
          <p:cNvSpPr txBox="1"/>
          <p:nvPr/>
        </p:nvSpPr>
        <p:spPr>
          <a:xfrm>
            <a:off x="3196809" y="290335"/>
            <a:ext cx="579838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u="sng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Цена одного клика</a:t>
            </a:r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DB502DEE-F776-52C0-555E-41E7215DB3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3" r="1213"/>
          <a:stretch/>
        </p:blipFill>
        <p:spPr bwMode="auto">
          <a:xfrm>
            <a:off x="490271" y="2990850"/>
            <a:ext cx="5710739" cy="32893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8838B0D-922F-AA76-EFBF-FB2A929D8EC6}"/>
              </a:ext>
            </a:extLst>
          </p:cNvPr>
          <p:cNvSpPr txBox="1"/>
          <p:nvPr/>
        </p:nvSpPr>
        <p:spPr>
          <a:xfrm>
            <a:off x="234048" y="1288202"/>
            <a:ext cx="8140113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ru-RU" sz="2800" dirty="0">
                <a:solidFill>
                  <a:schemeClr val="bg1"/>
                </a:solidFill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Физическое воздействие</a:t>
            </a:r>
          </a:p>
          <a:p>
            <a:pPr marL="800100" lvl="1" indent="-342900">
              <a:buFont typeface="Wingdings" panose="05000000000000000000" pitchFamily="2" charset="2"/>
              <a:buChar char="§"/>
            </a:pPr>
            <a:r>
              <a:rPr lang="ru-RU" sz="2400" dirty="0">
                <a:solidFill>
                  <a:schemeClr val="bg1">
                    <a:lumMod val="95000"/>
                  </a:schemeClr>
                </a:solidFill>
                <a:latin typeface="Cascadia Code Light" panose="020B0609020000020004" pitchFamily="49" charset="0"/>
                <a:cs typeface="Cascadia Code Light" panose="020B0609020000020004" pitchFamily="49" charset="0"/>
              </a:rPr>
              <a:t>Органы и системы организма подвергаются серьёзному разрушению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E3FDCA8-6712-4E93-57B0-1BC65D1ED2C1}"/>
              </a:ext>
            </a:extLst>
          </p:cNvPr>
          <p:cNvSpPr txBox="1"/>
          <p:nvPr/>
        </p:nvSpPr>
        <p:spPr>
          <a:xfrm>
            <a:off x="6496513" y="2410728"/>
            <a:ext cx="4997356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 startAt="2"/>
            </a:pPr>
            <a:r>
              <a:rPr lang="ru-RU" sz="2800" dirty="0">
                <a:solidFill>
                  <a:schemeClr val="bg1"/>
                </a:solidFill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Психические расстройства</a:t>
            </a:r>
          </a:p>
          <a:p>
            <a:pPr marL="800100" lvl="1" indent="-342900">
              <a:buFont typeface="Wingdings" panose="05000000000000000000" pitchFamily="2" charset="2"/>
              <a:buChar char="§"/>
            </a:pPr>
            <a:r>
              <a:rPr lang="ru-RU" sz="2400" dirty="0">
                <a:solidFill>
                  <a:schemeClr val="bg1">
                    <a:lumMod val="95000"/>
                  </a:schemeClr>
                </a:solidFill>
                <a:latin typeface="Cascadia Code Light" panose="020B0609020000020004" pitchFamily="49" charset="0"/>
                <a:cs typeface="Cascadia Code Light" panose="020B0609020000020004" pitchFamily="49" charset="0"/>
              </a:rPr>
              <a:t>Развитие депрессии и тревожных расстройств</a:t>
            </a:r>
          </a:p>
          <a:p>
            <a:pPr marL="800100" lvl="1" indent="-342900">
              <a:buFont typeface="Wingdings" panose="05000000000000000000" pitchFamily="2" charset="2"/>
              <a:buChar char="§"/>
            </a:pPr>
            <a:r>
              <a:rPr lang="ru-RU" sz="2400" dirty="0">
                <a:solidFill>
                  <a:schemeClr val="bg1">
                    <a:lumMod val="95000"/>
                  </a:schemeClr>
                </a:solidFill>
                <a:latin typeface="Cascadia Code Light" panose="020B0609020000020004" pitchFamily="49" charset="0"/>
                <a:cs typeface="Cascadia Code Light" panose="020B0609020000020004" pitchFamily="49" charset="0"/>
              </a:rPr>
              <a:t>Ухудшение памяти и концентрации внимания</a:t>
            </a:r>
          </a:p>
          <a:p>
            <a:pPr marL="800100" lvl="1" indent="-342900">
              <a:buFont typeface="Wingdings" panose="05000000000000000000" pitchFamily="2" charset="2"/>
              <a:buChar char="§"/>
            </a:pPr>
            <a:r>
              <a:rPr lang="ru-RU" sz="2400" dirty="0">
                <a:solidFill>
                  <a:schemeClr val="bg1">
                    <a:lumMod val="95000"/>
                  </a:schemeClr>
                </a:solidFill>
                <a:latin typeface="Cascadia Code Light" panose="020B0609020000020004" pitchFamily="49" charset="0"/>
                <a:cs typeface="Cascadia Code Light" panose="020B0609020000020004" pitchFamily="49" charset="0"/>
              </a:rPr>
              <a:t>Эмоциональное истощение</a:t>
            </a:r>
          </a:p>
          <a:p>
            <a:pPr marL="800100" lvl="1" indent="-342900">
              <a:buFont typeface="Wingdings" panose="05000000000000000000" pitchFamily="2" charset="2"/>
              <a:buChar char="§"/>
            </a:pPr>
            <a:r>
              <a:rPr lang="ru-RU" sz="2400" dirty="0">
                <a:solidFill>
                  <a:schemeClr val="bg1">
                    <a:lumMod val="95000"/>
                  </a:schemeClr>
                </a:solidFill>
                <a:latin typeface="Cascadia Code Light" panose="020B0609020000020004" pitchFamily="49" charset="0"/>
                <a:cs typeface="Cascadia Code Light" panose="020B0609020000020004" pitchFamily="49" charset="0"/>
              </a:rPr>
              <a:t>Риск развития тяжёлых психических заболеваний</a:t>
            </a:r>
          </a:p>
        </p:txBody>
      </p:sp>
    </p:spTree>
    <p:extLst>
      <p:ext uri="{BB962C8B-B14F-4D97-AF65-F5344CB8AC3E}">
        <p14:creationId xmlns:p14="http://schemas.microsoft.com/office/powerpoint/2010/main" val="1184110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5EA1F16-B3C1-D645-7229-4118455A4861}"/>
              </a:ext>
            </a:extLst>
          </p:cNvPr>
          <p:cNvSpPr txBox="1"/>
          <p:nvPr/>
        </p:nvSpPr>
        <p:spPr>
          <a:xfrm>
            <a:off x="5851109" y="215344"/>
            <a:ext cx="579838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u="sng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Цена одного клика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8838B0D-922F-AA76-EFBF-FB2A929D8EC6}"/>
              </a:ext>
            </a:extLst>
          </p:cNvPr>
          <p:cNvSpPr txBox="1"/>
          <p:nvPr/>
        </p:nvSpPr>
        <p:spPr>
          <a:xfrm>
            <a:off x="5562601" y="1246783"/>
            <a:ext cx="6470650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ru-RU" sz="2800" dirty="0">
                <a:solidFill>
                  <a:schemeClr val="bg1"/>
                </a:solidFill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Социальные последствия</a:t>
            </a:r>
          </a:p>
          <a:p>
            <a:pPr marL="800100" lvl="1" indent="-342900">
              <a:buFont typeface="Wingdings" panose="05000000000000000000" pitchFamily="2" charset="2"/>
              <a:buChar char="§"/>
            </a:pPr>
            <a:r>
              <a:rPr lang="ru-RU" sz="2400" dirty="0">
                <a:solidFill>
                  <a:schemeClr val="bg1"/>
                </a:solidFill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Потеря работы и профессиональных навыков</a:t>
            </a:r>
          </a:p>
          <a:p>
            <a:pPr marL="800100" lvl="1" indent="-342900">
              <a:buFont typeface="Wingdings" panose="05000000000000000000" pitchFamily="2" charset="2"/>
              <a:buChar char="§"/>
            </a:pPr>
            <a:r>
              <a:rPr lang="ru-RU" sz="2400" dirty="0">
                <a:solidFill>
                  <a:schemeClr val="bg1"/>
                </a:solidFill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Разрушение семейных отношений</a:t>
            </a:r>
          </a:p>
          <a:p>
            <a:pPr marL="800100" lvl="1" indent="-342900">
              <a:buFont typeface="Wingdings" panose="05000000000000000000" pitchFamily="2" charset="2"/>
              <a:buChar char="§"/>
            </a:pPr>
            <a:r>
              <a:rPr lang="ru-RU" sz="2400" dirty="0">
                <a:solidFill>
                  <a:schemeClr val="bg1"/>
                </a:solidFill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Финансовые трудности</a:t>
            </a:r>
          </a:p>
          <a:p>
            <a:pPr marL="800100" lvl="1" indent="-342900">
              <a:buFont typeface="Wingdings" panose="05000000000000000000" pitchFamily="2" charset="2"/>
              <a:buChar char="§"/>
            </a:pPr>
            <a:r>
              <a:rPr lang="ru-RU" sz="2400" dirty="0">
                <a:solidFill>
                  <a:schemeClr val="bg1"/>
                </a:solidFill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Социальная изоляция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E3FDCA8-6712-4E93-57B0-1BC65D1ED2C1}"/>
              </a:ext>
            </a:extLst>
          </p:cNvPr>
          <p:cNvSpPr txBox="1"/>
          <p:nvPr/>
        </p:nvSpPr>
        <p:spPr>
          <a:xfrm>
            <a:off x="5562601" y="3704374"/>
            <a:ext cx="5963019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 startAt="2"/>
            </a:pPr>
            <a:r>
              <a:rPr lang="ru-RU" sz="2800" dirty="0">
                <a:solidFill>
                  <a:schemeClr val="bg1"/>
                </a:solidFill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Законодательные меры</a:t>
            </a:r>
          </a:p>
          <a:p>
            <a:pPr marL="971550" lvl="1" indent="-514350">
              <a:buFont typeface="Wingdings" panose="05000000000000000000" pitchFamily="2" charset="2"/>
              <a:buChar char="§"/>
            </a:pPr>
            <a:r>
              <a:rPr lang="ru-RU" sz="2400" dirty="0">
                <a:solidFill>
                  <a:schemeClr val="bg1"/>
                </a:solidFill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Уголовная ответственность за распространение и сбыт (ст. 228–228.1 УК РФ)</a:t>
            </a:r>
          </a:p>
          <a:p>
            <a:pPr marL="971550" lvl="1" indent="-514350">
              <a:buFont typeface="Wingdings" panose="05000000000000000000" pitchFamily="2" charset="2"/>
              <a:buChar char="§"/>
            </a:pPr>
            <a:r>
              <a:rPr lang="ru-RU" sz="2400" dirty="0">
                <a:solidFill>
                  <a:schemeClr val="bg1"/>
                </a:solidFill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Административная ответственность за употребление (ст. 6.9 КоАП РФ)</a:t>
            </a:r>
          </a:p>
        </p:txBody>
      </p:sp>
      <p:pic>
        <p:nvPicPr>
          <p:cNvPr id="7172" name="Picture 4">
            <a:extLst>
              <a:ext uri="{FF2B5EF4-FFF2-40B4-BE49-F238E27FC236}">
                <a16:creationId xmlns:a16="http://schemas.microsoft.com/office/drawing/2014/main" id="{A7D4F337-CE68-426C-DA85-68B7BE4AE1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64853"/>
            <a:ext cx="5384800" cy="3593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>
            <a:extLst>
              <a:ext uri="{FF2B5EF4-FFF2-40B4-BE49-F238E27FC236}">
                <a16:creationId xmlns:a16="http://schemas.microsoft.com/office/drawing/2014/main" id="{B35B9483-CF10-1223-C553-F53AEF63D6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2" y="0"/>
            <a:ext cx="5380568" cy="3264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64138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Picture background">
            <a:extLst>
              <a:ext uri="{FF2B5EF4-FFF2-40B4-BE49-F238E27FC236}">
                <a16:creationId xmlns:a16="http://schemas.microsoft.com/office/drawing/2014/main" id="{E4C38DF5-C4EF-9587-1840-FC610F38E60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66" r="24333"/>
          <a:stretch/>
        </p:blipFill>
        <p:spPr bwMode="auto">
          <a:xfrm>
            <a:off x="7575550" y="0"/>
            <a:ext cx="46164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E640D34F-A022-A402-0B2D-C8A9E1A40B01}"/>
              </a:ext>
            </a:extLst>
          </p:cNvPr>
          <p:cNvSpPr txBox="1">
            <a:spLocks/>
          </p:cNvSpPr>
          <p:nvPr/>
        </p:nvSpPr>
        <p:spPr>
          <a:xfrm>
            <a:off x="371526" y="381000"/>
            <a:ext cx="6207074" cy="127000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000" u="sng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Правила цифровой гигиены</a:t>
            </a:r>
            <a:endParaRPr lang="ru-RU" sz="4000" u="sng" dirty="0">
              <a:solidFill>
                <a:schemeClr val="bg1"/>
              </a:solidFill>
            </a:endParaRP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FAA866EA-A947-B38A-EC69-6F9F504B424D}"/>
              </a:ext>
            </a:extLst>
          </p:cNvPr>
          <p:cNvSpPr txBox="1">
            <a:spLocks/>
          </p:cNvSpPr>
          <p:nvPr/>
        </p:nvSpPr>
        <p:spPr>
          <a:xfrm>
            <a:off x="400050" y="2095500"/>
            <a:ext cx="7036398" cy="4375150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 typeface="+mj-lt"/>
              <a:buAutoNum type="arabicPeriod"/>
            </a:pPr>
            <a:r>
              <a:rPr lang="ru-RU" sz="3000" dirty="0">
                <a:solidFill>
                  <a:schemeClr val="bg1">
                    <a:lumMod val="95000"/>
                  </a:schemeClr>
                </a:solidFill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Подозрительные предложения</a:t>
            </a:r>
          </a:p>
          <a:p>
            <a:pPr marL="457200" lvl="1" indent="0">
              <a:buNone/>
            </a:pPr>
            <a:r>
              <a:rPr lang="ru-RU" sz="2600" dirty="0">
                <a:solidFill>
                  <a:schemeClr val="bg1">
                    <a:lumMod val="95000"/>
                  </a:schemeClr>
                </a:solidFill>
                <a:latin typeface="Cascadia Code Light" panose="020B0609020000020004" pitchFamily="49" charset="0"/>
                <a:cs typeface="Cascadia Code Light" panose="020B0609020000020004" pitchFamily="49" charset="0"/>
              </a:rPr>
              <a:t>Любое предложение легких денег от незнакомца — скорее всего, обман.</a:t>
            </a:r>
          </a:p>
          <a:p>
            <a:pPr marL="342900" indent="-342900">
              <a:buFont typeface="+mj-lt"/>
              <a:buAutoNum type="arabicPeriod"/>
            </a:pPr>
            <a:endParaRPr lang="ru-RU" sz="2000" dirty="0">
              <a:solidFill>
                <a:schemeClr val="bg1">
                  <a:lumMod val="95000"/>
                </a:schemeClr>
              </a:solidFill>
            </a:endParaRPr>
          </a:p>
          <a:p>
            <a:pPr marL="342900" indent="-342900">
              <a:buFont typeface="+mj-lt"/>
              <a:buAutoNum type="arabicPeriod"/>
            </a:pPr>
            <a:r>
              <a:rPr lang="ru-RU" sz="3000" dirty="0">
                <a:solidFill>
                  <a:schemeClr val="bg1">
                    <a:lumMod val="95000"/>
                  </a:schemeClr>
                </a:solidFill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Сленг и шифры</a:t>
            </a:r>
          </a:p>
          <a:p>
            <a:pPr marL="457200" lvl="1" indent="0">
              <a:buNone/>
            </a:pPr>
            <a:r>
              <a:rPr lang="ru-RU" sz="2600" dirty="0">
                <a:solidFill>
                  <a:schemeClr val="bg1">
                    <a:lumMod val="95000"/>
                  </a:schemeClr>
                </a:solidFill>
                <a:latin typeface="Cascadia Code Light" panose="020B0609020000020004" pitchFamily="49" charset="0"/>
                <a:cs typeface="Cascadia Code Light" panose="020B0609020000020004" pitchFamily="49" charset="0"/>
              </a:rPr>
              <a:t>Насторожись при виде странных слов, цифр, эмодзи в комментариях ("соль","</a:t>
            </a:r>
            <a:r>
              <a:rPr lang="ru-RU" sz="2600" dirty="0" err="1">
                <a:solidFill>
                  <a:schemeClr val="bg1">
                    <a:lumMod val="95000"/>
                  </a:schemeClr>
                </a:solidFill>
                <a:latin typeface="Cascadia Code Light" panose="020B0609020000020004" pitchFamily="49" charset="0"/>
                <a:cs typeface="Cascadia Code Light" panose="020B0609020000020004" pitchFamily="49" charset="0"/>
              </a:rPr>
              <a:t>легалка</a:t>
            </a:r>
            <a:r>
              <a:rPr lang="ru-RU" sz="2600" dirty="0">
                <a:solidFill>
                  <a:schemeClr val="bg1">
                    <a:lumMod val="95000"/>
                  </a:schemeClr>
                </a:solidFill>
                <a:latin typeface="Cascadia Code Light" panose="020B0609020000020004" pitchFamily="49" charset="0"/>
                <a:cs typeface="Cascadia Code Light" panose="020B0609020000020004" pitchFamily="49" charset="0"/>
              </a:rPr>
              <a:t>","микс").</a:t>
            </a:r>
          </a:p>
          <a:p>
            <a:pPr lvl="1"/>
            <a:endParaRPr lang="ru-RU" sz="2000" dirty="0">
              <a:solidFill>
                <a:schemeClr val="bg1">
                  <a:lumMod val="95000"/>
                </a:schemeClr>
              </a:solidFill>
              <a:latin typeface="Cascadia Code Light" panose="020B0609020000020004" pitchFamily="49" charset="0"/>
              <a:cs typeface="Cascadia Code Light" panose="020B0609020000020004" pitchFamily="49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ru-RU" sz="3000" dirty="0">
                <a:solidFill>
                  <a:schemeClr val="bg1">
                    <a:lumMod val="95000"/>
                  </a:schemeClr>
                </a:solidFill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Конфиденциальность</a:t>
            </a:r>
          </a:p>
          <a:p>
            <a:pPr marL="457200" lvl="1" indent="0">
              <a:buNone/>
            </a:pPr>
            <a:r>
              <a:rPr lang="ru-RU" sz="2600" dirty="0">
                <a:solidFill>
                  <a:schemeClr val="bg1">
                    <a:lumMod val="95000"/>
                  </a:schemeClr>
                </a:solidFill>
                <a:latin typeface="Cascadia Code Light" panose="020B0609020000020004" pitchFamily="49" charset="0"/>
                <a:cs typeface="Cascadia Code Light" panose="020B0609020000020004" pitchFamily="49" charset="0"/>
              </a:rPr>
              <a:t>Не делись личной информацией и не соглашайся на анонимные "задания".</a:t>
            </a:r>
          </a:p>
        </p:txBody>
      </p:sp>
    </p:spTree>
    <p:extLst>
      <p:ext uri="{BB962C8B-B14F-4D97-AF65-F5344CB8AC3E}">
        <p14:creationId xmlns:p14="http://schemas.microsoft.com/office/powerpoint/2010/main" val="12369511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7D5D52F-4F26-9275-17C7-A1D481666A27}"/>
              </a:ext>
            </a:extLst>
          </p:cNvPr>
          <p:cNvSpPr txBox="1"/>
          <p:nvPr/>
        </p:nvSpPr>
        <p:spPr>
          <a:xfrm>
            <a:off x="1349991" y="218921"/>
            <a:ext cx="94920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u="sng" dirty="0">
                <a:solidFill>
                  <a:schemeClr val="bg1"/>
                </a:solidFill>
                <a:latin typeface="Cascadia Code SemiBold" panose="020B0609020000020004" pitchFamily="49" charset="0"/>
                <a:cs typeface="Cascadia Code SemiBold" panose="020B0609020000020004" pitchFamily="49" charset="0"/>
              </a:rPr>
              <a:t>Что делать, если уже случилось?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5141250-D38E-6E23-1BFB-C39DF1765860}"/>
              </a:ext>
            </a:extLst>
          </p:cNvPr>
          <p:cNvSpPr txBox="1"/>
          <p:nvPr/>
        </p:nvSpPr>
        <p:spPr>
          <a:xfrm>
            <a:off x="7492620" y="1522293"/>
            <a:ext cx="4067033" cy="4524315"/>
          </a:xfrm>
          <a:prstGeom prst="rect">
            <a:avLst/>
          </a:prstGeom>
          <a:noFill/>
          <a:ln w="76200"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marL="342900" indent="-342900" algn="ctr">
              <a:buFont typeface="+mj-lt"/>
              <a:buAutoNum type="arabicPeriod"/>
            </a:pPr>
            <a:r>
              <a:rPr lang="ru-RU" sz="3200" u="sng" dirty="0">
                <a:solidFill>
                  <a:schemeClr val="bg1"/>
                </a:solidFill>
                <a:latin typeface="Cascadia Code SemiBold" panose="020B0609020000020004" pitchFamily="49" charset="0"/>
                <a:cs typeface="Cascadia Code SemiBold" panose="020B0609020000020004" pitchFamily="49" charset="0"/>
              </a:rPr>
              <a:t>НЕ ВСТУПАТЬ</a:t>
            </a:r>
          </a:p>
          <a:p>
            <a:pPr marL="342900" indent="-342900" algn="ctr">
              <a:buFont typeface="+mj-lt"/>
              <a:buAutoNum type="arabicPeriod"/>
            </a:pPr>
            <a:endParaRPr lang="ru-RU" sz="3200" u="sng" dirty="0">
              <a:solidFill>
                <a:schemeClr val="bg1"/>
              </a:solidFill>
              <a:latin typeface="Cascadia Code SemiBold" panose="020B0609020000020004" pitchFamily="49" charset="0"/>
              <a:cs typeface="Cascadia Code SemiBold" panose="020B0609020000020004" pitchFamily="49" charset="0"/>
            </a:endParaRPr>
          </a:p>
          <a:p>
            <a:pPr marL="342900" indent="-342900" algn="ctr">
              <a:buFont typeface="+mj-lt"/>
              <a:buAutoNum type="arabicPeriod"/>
            </a:pPr>
            <a:r>
              <a:rPr lang="ru-RU" sz="3200" u="sng" dirty="0">
                <a:solidFill>
                  <a:schemeClr val="bg1"/>
                </a:solidFill>
                <a:latin typeface="Cascadia Code SemiBold" panose="020B0609020000020004" pitchFamily="49" charset="0"/>
                <a:cs typeface="Cascadia Code SemiBold" panose="020B0609020000020004" pitchFamily="49" charset="0"/>
              </a:rPr>
              <a:t>ЗАБЛОКИРОВАТЬ</a:t>
            </a:r>
          </a:p>
          <a:p>
            <a:pPr marL="342900" indent="-342900" algn="ctr">
              <a:buFont typeface="+mj-lt"/>
              <a:buAutoNum type="arabicPeriod"/>
            </a:pPr>
            <a:endParaRPr lang="ru-RU" sz="3200" u="sng" dirty="0">
              <a:solidFill>
                <a:schemeClr val="bg1"/>
              </a:solidFill>
              <a:latin typeface="Cascadia Code SemiBold" panose="020B0609020000020004" pitchFamily="49" charset="0"/>
              <a:cs typeface="Cascadia Code SemiBold" panose="020B0609020000020004" pitchFamily="49" charset="0"/>
            </a:endParaRPr>
          </a:p>
          <a:p>
            <a:pPr marL="342900" indent="-342900" algn="ctr">
              <a:buFont typeface="+mj-lt"/>
              <a:buAutoNum type="arabicPeriod"/>
            </a:pPr>
            <a:r>
              <a:rPr lang="ru-RU" sz="3200" u="sng" dirty="0">
                <a:solidFill>
                  <a:schemeClr val="bg1"/>
                </a:solidFill>
                <a:latin typeface="Cascadia Code SemiBold" panose="020B0609020000020004" pitchFamily="49" charset="0"/>
                <a:cs typeface="Cascadia Code SemiBold" panose="020B0609020000020004" pitchFamily="49" charset="0"/>
              </a:rPr>
              <a:t>ПОЖАЛОВАТЬСЯ</a:t>
            </a:r>
          </a:p>
          <a:p>
            <a:pPr marL="342900" indent="-342900" algn="ctr">
              <a:buFont typeface="+mj-lt"/>
              <a:buAutoNum type="arabicPeriod"/>
            </a:pPr>
            <a:endParaRPr lang="ru-RU" sz="3200" u="sng" dirty="0">
              <a:solidFill>
                <a:schemeClr val="bg1"/>
              </a:solidFill>
              <a:latin typeface="Cascadia Code SemiBold" panose="020B0609020000020004" pitchFamily="49" charset="0"/>
              <a:cs typeface="Cascadia Code SemiBold" panose="020B0609020000020004" pitchFamily="49" charset="0"/>
            </a:endParaRPr>
          </a:p>
          <a:p>
            <a:pPr marL="342900" indent="-342900" algn="ctr">
              <a:buFont typeface="+mj-lt"/>
              <a:buAutoNum type="arabicPeriod"/>
            </a:pPr>
            <a:r>
              <a:rPr lang="ru-RU" sz="3200" u="sng" dirty="0">
                <a:solidFill>
                  <a:schemeClr val="bg1"/>
                </a:solidFill>
                <a:latin typeface="Cascadia Code SemiBold" panose="020B0609020000020004" pitchFamily="49" charset="0"/>
                <a:cs typeface="Cascadia Code SemiBold" panose="020B0609020000020004" pitchFamily="49" charset="0"/>
              </a:rPr>
              <a:t>СООБЩИТЬ </a:t>
            </a:r>
          </a:p>
          <a:p>
            <a:pPr marL="342900" indent="-342900" algn="ctr">
              <a:buFont typeface="+mj-lt"/>
              <a:buAutoNum type="arabicPeriod"/>
            </a:pPr>
            <a:endParaRPr lang="ru-RU" sz="3200" u="sng" dirty="0">
              <a:solidFill>
                <a:schemeClr val="bg1"/>
              </a:solidFill>
              <a:latin typeface="Cascadia Code SemiBold" panose="020B0609020000020004" pitchFamily="49" charset="0"/>
              <a:cs typeface="Cascadia Code SemiBold" panose="020B0609020000020004" pitchFamily="49" charset="0"/>
            </a:endParaRPr>
          </a:p>
          <a:p>
            <a:pPr marL="342900" indent="-342900" algn="ctr">
              <a:buFont typeface="+mj-lt"/>
              <a:buAutoNum type="arabicPeriod"/>
            </a:pPr>
            <a:r>
              <a:rPr lang="ru-RU" sz="3200" u="sng" dirty="0">
                <a:solidFill>
                  <a:schemeClr val="bg1"/>
                </a:solidFill>
                <a:latin typeface="Cascadia Code SemiBold" panose="020B0609020000020004" pitchFamily="49" charset="0"/>
                <a:cs typeface="Cascadia Code SemiBold" panose="020B0609020000020004" pitchFamily="49" charset="0"/>
              </a:rPr>
              <a:t>СОХРАНИТЬ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C6D1E4F-A4DA-E19C-01E3-2E73241B4F84}"/>
              </a:ext>
            </a:extLst>
          </p:cNvPr>
          <p:cNvSpPr txBox="1"/>
          <p:nvPr/>
        </p:nvSpPr>
        <p:spPr>
          <a:xfrm>
            <a:off x="325272" y="1690858"/>
            <a:ext cx="517250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Куда обращаться в таком случае?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9B4DB87-8001-305B-9741-D7A8FDE414B6}"/>
              </a:ext>
            </a:extLst>
          </p:cNvPr>
          <p:cNvSpPr txBox="1"/>
          <p:nvPr/>
        </p:nvSpPr>
        <p:spPr>
          <a:xfrm>
            <a:off x="423080" y="2973751"/>
            <a:ext cx="6080078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2400" u="sng" dirty="0">
                <a:solidFill>
                  <a:schemeClr val="bg1">
                    <a:lumMod val="95000"/>
                  </a:schemeClr>
                </a:solidFill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Экстренная помощь: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chemeClr val="bg1">
                    <a:lumMod val="95000"/>
                  </a:schemeClr>
                </a:solidFill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Телефон доверия: +7 495 621-43-91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chemeClr val="bg1">
                    <a:lumMod val="95000"/>
                  </a:schemeClr>
                </a:solidFill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Единый антинаркотический телефон: </a:t>
            </a:r>
          </a:p>
          <a:p>
            <a:pPr lvl="1"/>
            <a:r>
              <a:rPr lang="ru-RU" sz="2000" dirty="0">
                <a:solidFill>
                  <a:schemeClr val="bg1">
                    <a:lumMod val="95000"/>
                  </a:schemeClr>
                </a:solidFill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8-800-345-67-89</a:t>
            </a:r>
          </a:p>
          <a:p>
            <a:pPr marL="742950" lvl="1" indent="-285750">
              <a:buFont typeface="Wingdings" panose="05000000000000000000" pitchFamily="2" charset="2"/>
              <a:buChar char="q"/>
            </a:pPr>
            <a:endParaRPr lang="ru-RU" sz="2000" dirty="0">
              <a:solidFill>
                <a:schemeClr val="bg1">
                  <a:lumMod val="95000"/>
                </a:schemeClr>
              </a:solidFill>
              <a:latin typeface="Cascadia Mono SemiLight" panose="020B0609020000020004" pitchFamily="49" charset="0"/>
              <a:cs typeface="Cascadia Mono SemiLight" panose="020B0609020000020004" pitchFamily="49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2400" u="sng" dirty="0">
                <a:solidFill>
                  <a:schemeClr val="bg1">
                    <a:lumMod val="95000"/>
                  </a:schemeClr>
                </a:solidFill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Психологическая поддержка: </a:t>
            </a:r>
            <a:r>
              <a:rPr lang="ru-RU" sz="2000" dirty="0">
                <a:solidFill>
                  <a:schemeClr val="bg1">
                    <a:lumMod val="95000"/>
                  </a:schemeClr>
                </a:solidFill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Школьный/студенческий психолог, </a:t>
            </a:r>
          </a:p>
          <a:p>
            <a:pPr lvl="1"/>
            <a:r>
              <a:rPr lang="ru-RU" sz="2000" dirty="0">
                <a:solidFill>
                  <a:schemeClr val="bg1">
                    <a:lumMod val="95000"/>
                  </a:schemeClr>
                </a:solidFill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+7 (3812) 77-77-79.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ru-RU" sz="2000" dirty="0">
              <a:solidFill>
                <a:schemeClr val="bg1">
                  <a:lumMod val="95000"/>
                </a:schemeClr>
              </a:solidFill>
              <a:latin typeface="Cascadia Mono SemiLight" panose="020B0609020000020004" pitchFamily="49" charset="0"/>
              <a:cs typeface="Cascadia Mono SemiLight" panose="020B0609020000020004" pitchFamily="49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2400" u="sng" dirty="0">
                <a:solidFill>
                  <a:schemeClr val="bg1">
                    <a:lumMod val="95000"/>
                  </a:schemeClr>
                </a:solidFill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Анонимные консультации: </a:t>
            </a:r>
          </a:p>
          <a:p>
            <a:pPr lvl="1"/>
            <a:r>
              <a:rPr lang="ru-RU" sz="2000" dirty="0">
                <a:solidFill>
                  <a:schemeClr val="bg1">
                    <a:lumMod val="95000"/>
                  </a:schemeClr>
                </a:solidFill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8 (800) 511-53-86</a:t>
            </a:r>
          </a:p>
        </p:txBody>
      </p:sp>
    </p:spTree>
    <p:extLst>
      <p:ext uri="{BB962C8B-B14F-4D97-AF65-F5344CB8AC3E}">
        <p14:creationId xmlns:p14="http://schemas.microsoft.com/office/powerpoint/2010/main" val="17247466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B757FF3-C6F3-E060-948B-EA940D7399DC}"/>
              </a:ext>
            </a:extLst>
          </p:cNvPr>
          <p:cNvSpPr txBox="1"/>
          <p:nvPr/>
        </p:nvSpPr>
        <p:spPr>
          <a:xfrm>
            <a:off x="1496704" y="245661"/>
            <a:ext cx="91985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u="sng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Настоящая жизнь — настоящий кайф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E658028-C4DC-F44D-93F7-A81E62906B39}"/>
              </a:ext>
            </a:extLst>
          </p:cNvPr>
          <p:cNvSpPr txBox="1"/>
          <p:nvPr/>
        </p:nvSpPr>
        <p:spPr>
          <a:xfrm>
            <a:off x="205759" y="1258438"/>
            <a:ext cx="5756891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Идеи для здорового досуга:</a:t>
            </a:r>
          </a:p>
          <a:p>
            <a:endParaRPr lang="ru-RU" dirty="0">
              <a:solidFill>
                <a:schemeClr val="bg1">
                  <a:lumMod val="95000"/>
                </a:schemeClr>
              </a:solidFill>
            </a:endParaRPr>
          </a:p>
          <a:p>
            <a:pPr marL="742950" lvl="1" indent="-285750">
              <a:buFont typeface="Aptos" panose="020B0004020202020204" pitchFamily="34" charset="0"/>
              <a:buChar char="☑"/>
            </a:pPr>
            <a:r>
              <a:rPr lang="ru-RU" sz="2400" dirty="0">
                <a:solidFill>
                  <a:schemeClr val="bg1">
                    <a:lumMod val="95000"/>
                  </a:schemeClr>
                </a:solidFill>
                <a:latin typeface="Cascadia Code Light" panose="020B0609020000020004" pitchFamily="49" charset="0"/>
                <a:cs typeface="Cascadia Code Light" panose="020B0609020000020004" pitchFamily="49" charset="0"/>
              </a:rPr>
              <a:t>Спорт, путешествия, творчество (музыка, рисование, блогинг).</a:t>
            </a:r>
          </a:p>
          <a:p>
            <a:pPr marL="742950" lvl="1" indent="-285750">
              <a:buFont typeface="Aptos" panose="020B0004020202020204" pitchFamily="34" charset="0"/>
              <a:buChar char="☑"/>
            </a:pPr>
            <a:endParaRPr lang="ru-RU" sz="2400" dirty="0">
              <a:solidFill>
                <a:schemeClr val="bg1">
                  <a:lumMod val="95000"/>
                </a:schemeClr>
              </a:solidFill>
              <a:latin typeface="Cascadia Code Light" panose="020B0609020000020004" pitchFamily="49" charset="0"/>
              <a:cs typeface="Cascadia Code Light" panose="020B0609020000020004" pitchFamily="49" charset="0"/>
            </a:endParaRPr>
          </a:p>
          <a:p>
            <a:pPr marL="742950" lvl="1" indent="-285750">
              <a:buFont typeface="Aptos" panose="020B0004020202020204" pitchFamily="34" charset="0"/>
              <a:buChar char="☑"/>
            </a:pPr>
            <a:r>
              <a:rPr lang="ru-RU" sz="2400" dirty="0">
                <a:solidFill>
                  <a:schemeClr val="bg1">
                    <a:lumMod val="95000"/>
                  </a:schemeClr>
                </a:solidFill>
                <a:latin typeface="Cascadia Code Light" panose="020B0609020000020004" pitchFamily="49" charset="0"/>
                <a:cs typeface="Cascadia Code Light" panose="020B0609020000020004" pitchFamily="49" charset="0"/>
              </a:rPr>
              <a:t>Волонтерство, участие в студенческих клубах и мероприятиях.</a:t>
            </a:r>
          </a:p>
          <a:p>
            <a:pPr marL="742950" lvl="1" indent="-285750">
              <a:buFont typeface="Aptos" panose="020B0004020202020204" pitchFamily="34" charset="0"/>
              <a:buChar char="☑"/>
            </a:pPr>
            <a:endParaRPr lang="ru-RU" sz="2400" dirty="0">
              <a:solidFill>
                <a:schemeClr val="bg1">
                  <a:lumMod val="95000"/>
                </a:schemeClr>
              </a:solidFill>
              <a:latin typeface="Cascadia Code Light" panose="020B0609020000020004" pitchFamily="49" charset="0"/>
              <a:cs typeface="Cascadia Code Light" panose="020B0609020000020004" pitchFamily="49" charset="0"/>
            </a:endParaRPr>
          </a:p>
          <a:p>
            <a:pPr marL="742950" lvl="1" indent="-285750">
              <a:buFont typeface="Aptos" panose="020B0004020202020204" pitchFamily="34" charset="0"/>
              <a:buChar char="☑"/>
            </a:pPr>
            <a:r>
              <a:rPr lang="ru-RU" sz="2400" dirty="0">
                <a:solidFill>
                  <a:schemeClr val="bg1">
                    <a:lumMod val="95000"/>
                  </a:schemeClr>
                </a:solidFill>
                <a:latin typeface="Cascadia Code Light" panose="020B0609020000020004" pitchFamily="49" charset="0"/>
                <a:cs typeface="Cascadia Code Light" panose="020B0609020000020004" pitchFamily="49" charset="0"/>
              </a:rPr>
              <a:t>Общение с друзьями, хобби, саморазвитие.</a:t>
            </a:r>
          </a:p>
        </p:txBody>
      </p:sp>
      <p:pic>
        <p:nvPicPr>
          <p:cNvPr id="8" name="Рисунок 7" descr="Изображение выглядит как велосипед, Велосипедное колесо, мультфильм, графическая вставка&#10;&#10;Контент, сгенерированный ИИ, может содержать ошибки.">
            <a:extLst>
              <a:ext uri="{FF2B5EF4-FFF2-40B4-BE49-F238E27FC236}">
                <a16:creationId xmlns:a16="http://schemas.microsoft.com/office/drawing/2014/main" id="{1E7D55BD-7B6E-E7AC-49AC-E98F78ADA0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2" t="9907" r="2057"/>
          <a:stretch/>
        </p:blipFill>
        <p:spPr>
          <a:xfrm>
            <a:off x="5962650" y="1739900"/>
            <a:ext cx="5902028" cy="401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7650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EC388F7-D98E-EA70-372C-79859F5F4B92}"/>
              </a:ext>
            </a:extLst>
          </p:cNvPr>
          <p:cNvSpPr txBox="1"/>
          <p:nvPr/>
        </p:nvSpPr>
        <p:spPr>
          <a:xfrm>
            <a:off x="491317" y="419568"/>
            <a:ext cx="25630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u="sng" dirty="0">
                <a:solidFill>
                  <a:schemeClr val="bg1"/>
                </a:solidFill>
                <a:latin typeface="Cascadia Code SemiBold" panose="020B0609020000020004" pitchFamily="49" charset="0"/>
                <a:cs typeface="Cascadia Code SemiBold" panose="020B0609020000020004" pitchFamily="49" charset="0"/>
              </a:rPr>
              <a:t>Выводы</a:t>
            </a:r>
            <a:endParaRPr lang="ru-RU" u="sng" dirty="0">
              <a:solidFill>
                <a:schemeClr val="bg1"/>
              </a:solidFill>
              <a:latin typeface="Cascadia Code SemiBold" panose="020B0609020000020004" pitchFamily="49" charset="0"/>
              <a:cs typeface="Cascadia Code SemiBold" panose="020B0609020000020004" pitchFamily="49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E6ABF71-65C2-44FC-2807-716DF37470A9}"/>
              </a:ext>
            </a:extLst>
          </p:cNvPr>
          <p:cNvSpPr txBox="1"/>
          <p:nvPr/>
        </p:nvSpPr>
        <p:spPr>
          <a:xfrm>
            <a:off x="491317" y="1636506"/>
            <a:ext cx="7598583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ru-RU" sz="2400" dirty="0">
                <a:solidFill>
                  <a:schemeClr val="bg1">
                    <a:lumMod val="95000"/>
                  </a:schemeClr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Угроза реальна и скрывается под маской безобидных предложений.</a:t>
            </a:r>
          </a:p>
          <a:p>
            <a:pPr marL="342900" indent="-342900">
              <a:buFont typeface="+mj-lt"/>
              <a:buAutoNum type="arabicPeriod"/>
            </a:pPr>
            <a:endParaRPr lang="ru-RU" sz="2400" dirty="0">
              <a:solidFill>
                <a:schemeClr val="bg1">
                  <a:lumMod val="95000"/>
                </a:schemeClr>
              </a:solidFill>
              <a:latin typeface="Cascadia Code" panose="020B0609020000020004" pitchFamily="49" charset="0"/>
              <a:cs typeface="Cascadia Code" panose="020B0609020000020004" pitchFamily="49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ru-RU" sz="2400" dirty="0">
                <a:solidFill>
                  <a:schemeClr val="bg1">
                    <a:lumMod val="95000"/>
                  </a:schemeClr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Последствия — необратимы (здоровье, закон, будущее).</a:t>
            </a:r>
          </a:p>
          <a:p>
            <a:pPr marL="342900" indent="-342900">
              <a:buFont typeface="+mj-lt"/>
              <a:buAutoNum type="arabicPeriod"/>
            </a:pPr>
            <a:endParaRPr lang="ru-RU" sz="2400" dirty="0">
              <a:solidFill>
                <a:schemeClr val="bg1">
                  <a:lumMod val="95000"/>
                </a:schemeClr>
              </a:solidFill>
              <a:latin typeface="Cascadia Code" panose="020B0609020000020004" pitchFamily="49" charset="0"/>
              <a:cs typeface="Cascadia Code" panose="020B0609020000020004" pitchFamily="49" charset="0"/>
            </a:endParaRPr>
          </a:p>
          <a:p>
            <a:pPr marL="457200" indent="-457200">
              <a:buFont typeface="+mj-lt"/>
              <a:buAutoNum type="arabicPeriod" startAt="3"/>
            </a:pPr>
            <a:r>
              <a:rPr lang="ru-RU" sz="2400" dirty="0">
                <a:solidFill>
                  <a:schemeClr val="bg1">
                    <a:lumMod val="95000"/>
                  </a:schemeClr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Твоя безопасность — в твоих руках. Используй правила цифровой гигиены.</a:t>
            </a:r>
          </a:p>
          <a:p>
            <a:pPr marL="342900" indent="-342900">
              <a:buFont typeface="+mj-lt"/>
              <a:buAutoNum type="arabicPeriod" startAt="3"/>
            </a:pPr>
            <a:endParaRPr lang="ru-RU" sz="2400" dirty="0">
              <a:solidFill>
                <a:schemeClr val="bg1">
                  <a:lumMod val="95000"/>
                </a:schemeClr>
              </a:solidFill>
              <a:latin typeface="Cascadia Code" panose="020B0609020000020004" pitchFamily="49" charset="0"/>
              <a:cs typeface="Cascadia Code" panose="020B0609020000020004" pitchFamily="49" charset="0"/>
            </a:endParaRPr>
          </a:p>
          <a:p>
            <a:pPr marL="342900" indent="-342900">
              <a:buFont typeface="+mj-lt"/>
              <a:buAutoNum type="arabicPeriod" startAt="3"/>
            </a:pPr>
            <a:r>
              <a:rPr lang="ru-RU" sz="2400" dirty="0">
                <a:solidFill>
                  <a:schemeClr val="bg1">
                    <a:lumMod val="95000"/>
                  </a:schemeClr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В любой ситуации есть выход и люди, готовые помочь.</a:t>
            </a:r>
          </a:p>
        </p:txBody>
      </p:sp>
      <p:pic>
        <p:nvPicPr>
          <p:cNvPr id="6" name="Рисунок 5" descr="Изображение выглядит как логотип, символ, круг&#10;&#10;Контент, сгенерированный ИИ, может содержать ошибки.">
            <a:extLst>
              <a:ext uri="{FF2B5EF4-FFF2-40B4-BE49-F238E27FC236}">
                <a16:creationId xmlns:a16="http://schemas.microsoft.com/office/drawing/2014/main" id="{19F368B3-1253-E09F-50C3-5A15B6D056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00" t="4907" r="4933" b="6118"/>
          <a:stretch/>
        </p:blipFill>
        <p:spPr>
          <a:xfrm>
            <a:off x="7956550" y="1636506"/>
            <a:ext cx="3894385" cy="3853982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86071782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Стандартная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</TotalTime>
  <Words>513</Words>
  <Application>Microsoft Office PowerPoint</Application>
  <PresentationFormat>Широкоэкранный</PresentationFormat>
  <Paragraphs>91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22" baseType="lpstr">
      <vt:lpstr>Aptos</vt:lpstr>
      <vt:lpstr>Aptos Display</vt:lpstr>
      <vt:lpstr>Arial</vt:lpstr>
      <vt:lpstr>Cascadia Code</vt:lpstr>
      <vt:lpstr>Cascadia Code Light</vt:lpstr>
      <vt:lpstr>Cascadia Code SemiBold</vt:lpstr>
      <vt:lpstr>Cascadia Mono SemiLight</vt:lpstr>
      <vt:lpstr>Courier New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Ангелина Плесовских</dc:creator>
  <cp:lastModifiedBy>Ангелина Плесовских</cp:lastModifiedBy>
  <cp:revision>10</cp:revision>
  <dcterms:created xsi:type="dcterms:W3CDTF">2025-10-12T09:03:40Z</dcterms:created>
  <dcterms:modified xsi:type="dcterms:W3CDTF">2025-10-23T11:28:01Z</dcterms:modified>
</cp:coreProperties>
</file>