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58" r:id="rId5"/>
    <p:sldId id="264" r:id="rId6"/>
    <p:sldId id="259" r:id="rId7"/>
    <p:sldId id="265" r:id="rId8"/>
    <p:sldId id="266" r:id="rId9"/>
    <p:sldId id="260" r:id="rId10"/>
    <p:sldId id="261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F22A0-6FCE-4A5A-8F2F-AD713677AFA7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4D131-BACC-4494-91E4-F662EE8A12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F22A0-6FCE-4A5A-8F2F-AD713677AFA7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4D131-BACC-4494-91E4-F662EE8A12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F22A0-6FCE-4A5A-8F2F-AD713677AFA7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4D131-BACC-4494-91E4-F662EE8A12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F22A0-6FCE-4A5A-8F2F-AD713677AFA7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4D131-BACC-4494-91E4-F662EE8A12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F22A0-6FCE-4A5A-8F2F-AD713677AFA7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4D131-BACC-4494-91E4-F662EE8A12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F22A0-6FCE-4A5A-8F2F-AD713677AFA7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4D131-BACC-4494-91E4-F662EE8A12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F22A0-6FCE-4A5A-8F2F-AD713677AFA7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4D131-BACC-4494-91E4-F662EE8A12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F22A0-6FCE-4A5A-8F2F-AD713677AFA7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4D131-BACC-4494-91E4-F662EE8A12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F22A0-6FCE-4A5A-8F2F-AD713677AFA7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4D131-BACC-4494-91E4-F662EE8A12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F22A0-6FCE-4A5A-8F2F-AD713677AFA7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4D131-BACC-4494-91E4-F662EE8A12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F22A0-6FCE-4A5A-8F2F-AD713677AFA7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4D131-BACC-4494-91E4-F662EE8A12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F22A0-6FCE-4A5A-8F2F-AD713677AFA7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14D131-BACC-4494-91E4-F662EE8A128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7.jpeg"/><Relationship Id="rId7" Type="http://schemas.openxmlformats.org/officeDocument/2006/relationships/image" Target="../media/image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kartinki.pics/uploads/posts/2022-12/1669920080_38-kartinkin-net-p-fon-dlya-prezentatsii-literatura-instagram-40.png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218" name="Picture 26" descr="https://purepng.com/public/uploads/large/purepng.com-curtainscurtainsdrapepiece-of-clothcovering-1701527923116mikmb.pn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743798"/>
          </a:xfrm>
          <a:prstGeom prst="rect">
            <a:avLst/>
          </a:prstGeom>
          <a:noFill/>
        </p:spPr>
      </p:pic>
      <p:pic>
        <p:nvPicPr>
          <p:cNvPr id="8198" name="Picture 6" descr="https://i.pinimg.com/originals/5c/8f/fb/5c8ffb3764798fbc568c8e2306218df0.jpg"/>
          <p:cNvPicPr>
            <a:picLocks noChangeAspect="1" noChangeArrowheads="1"/>
          </p:cNvPicPr>
          <p:nvPr/>
        </p:nvPicPr>
        <p:blipFill>
          <a:blip r:embed="rId4" cstate="print">
            <a:lum bright="10000" contrast="30000"/>
          </a:blip>
          <a:srcRect/>
          <a:stretch>
            <a:fillRect/>
          </a:stretch>
        </p:blipFill>
        <p:spPr bwMode="auto">
          <a:xfrm>
            <a:off x="467544" y="1556792"/>
            <a:ext cx="3974842" cy="4968552"/>
          </a:xfrm>
          <a:prstGeom prst="rect">
            <a:avLst/>
          </a:prstGeom>
          <a:ln w="2286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222" name="Picture 30" descr="https://gas-kvas.com/grafic/uploads/posts/2024-01/gas-kvas-com-p-vintazhnie-nadpisi-na-prozrachnom-fone-28.png"/>
          <p:cNvPicPr>
            <a:picLocks noChangeAspect="1" noChangeArrowheads="1"/>
          </p:cNvPicPr>
          <p:nvPr/>
        </p:nvPicPr>
        <p:blipFill>
          <a:blip r:embed="rId5" cstate="print">
            <a:lum bright="10000" contrast="10000"/>
          </a:blip>
          <a:srcRect l="2953" t="7183" r="3286" b="8419"/>
          <a:stretch>
            <a:fillRect/>
          </a:stretch>
        </p:blipFill>
        <p:spPr bwMode="auto">
          <a:xfrm>
            <a:off x="2797027" y="0"/>
            <a:ext cx="6346974" cy="234888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8" name="Прямоугольник 17"/>
          <p:cNvSpPr/>
          <p:nvPr/>
        </p:nvSpPr>
        <p:spPr>
          <a:xfrm>
            <a:off x="2987824" y="260648"/>
            <a:ext cx="30780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Властелин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898136" y="698740"/>
            <a:ext cx="35413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человеческих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774040" y="1191462"/>
            <a:ext cx="27174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страстей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8224" name="Picture 32" descr="https://gas-kvas.com/grafic/uploads/posts/2024-01/gas-kvas-com-p-svitok-na-prozrachnom-fone-dlya-nadpisi-19.png"/>
          <p:cNvPicPr>
            <a:picLocks noChangeAspect="1" noChangeArrowheads="1"/>
          </p:cNvPicPr>
          <p:nvPr/>
        </p:nvPicPr>
        <p:blipFill>
          <a:blip r:embed="rId6" cstate="print">
            <a:lum contrast="10000"/>
          </a:blip>
          <a:srcRect l="6698" t="4786" r="7180" b="5483"/>
          <a:stretch>
            <a:fillRect/>
          </a:stretch>
        </p:blipFill>
        <p:spPr bwMode="auto">
          <a:xfrm>
            <a:off x="4788024" y="2924944"/>
            <a:ext cx="4147661" cy="3456384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5335290" y="3601164"/>
            <a:ext cx="303961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Monotype Corsiva" pitchFamily="66" charset="0"/>
              </a:rPr>
              <a:t>460 лет со дня рождения</a:t>
            </a:r>
          </a:p>
          <a:p>
            <a:pPr algn="ctr"/>
            <a:r>
              <a:rPr lang="ru-RU" sz="2400" b="1" dirty="0" smtClean="0">
                <a:latin typeface="Monotype Corsiva" pitchFamily="66" charset="0"/>
              </a:rPr>
              <a:t>английского поэта </a:t>
            </a:r>
          </a:p>
          <a:p>
            <a:pPr algn="ctr"/>
            <a:r>
              <a:rPr lang="ru-RU" sz="2400" b="1" dirty="0" smtClean="0">
                <a:latin typeface="Monotype Corsiva" pitchFamily="66" charset="0"/>
              </a:rPr>
              <a:t>и драматурга</a:t>
            </a:r>
          </a:p>
          <a:p>
            <a:pPr algn="ctr"/>
            <a:r>
              <a:rPr lang="ru-RU" sz="2400" b="1" dirty="0" smtClean="0">
                <a:latin typeface="Monotype Corsiva" pitchFamily="66" charset="0"/>
              </a:rPr>
              <a:t>Уильяма Шекспира</a:t>
            </a:r>
          </a:p>
          <a:p>
            <a:pPr algn="ctr"/>
            <a:r>
              <a:rPr lang="ru-RU" sz="2400" b="1" dirty="0" smtClean="0">
                <a:latin typeface="Monotype Corsiva" pitchFamily="66" charset="0"/>
              </a:rPr>
              <a:t>(1564-1616)</a:t>
            </a:r>
            <a:endParaRPr lang="ru-RU" sz="2400" b="1" dirty="0"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belosnezhka.ru/image/cache/catalog/028-sb_15-800x800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49374"/>
          </a:xfrm>
          <a:prstGeom prst="rect">
            <a:avLst/>
          </a:prstGeom>
          <a:noFill/>
        </p:spPr>
      </p:pic>
      <p:pic>
        <p:nvPicPr>
          <p:cNvPr id="9" name="Picture 7" descr="https://s.poembook.ru/theme/29/ac/cc/826616e8b051b8e1dc5cdd42fc0837d5bddba232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1186"/>
          <a:stretch>
            <a:fillRect/>
          </a:stretch>
        </p:blipFill>
        <p:spPr bwMode="auto">
          <a:xfrm>
            <a:off x="107504" y="2564904"/>
            <a:ext cx="8960514" cy="3744416"/>
          </a:xfrm>
          <a:prstGeom prst="rect">
            <a:avLst/>
          </a:prstGeom>
          <a:noFill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51520" y="188640"/>
            <a:ext cx="864096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Сонеты Уильяма Шекспира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Самая знаменитая часть поэтического наследия Шекспира</a:t>
            </a: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его сонеты.  Всего их 154 - 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бо́льшая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часть написана в 1592-1599 годах. Впервые сонеты были напечатаны в 1609 году.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Сонеты</a:t>
            </a: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 простое собрание отдельных стихотворений. Каждый сонет заключает в себе нечто законченное, как цельное выражение одной какой-нибудь мысли. Но если читать сонет за сонетом, то видно, что они составляют ряд групп и что в пределах этих групп один сонет как бы является продолжением другого.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ttp://img1.labirint.ru/books/287166/scrn_big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2492896"/>
            <a:ext cx="6696744" cy="4126869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belosnezhka.ru/image/cache/catalog/028-sb_15-800x800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8626"/>
            <a:ext cx="9144000" cy="6849374"/>
          </a:xfrm>
          <a:prstGeom prst="rect">
            <a:avLst/>
          </a:prstGeom>
          <a:noFill/>
        </p:spPr>
      </p:pic>
      <p:pic>
        <p:nvPicPr>
          <p:cNvPr id="9" name="Picture 7" descr="https://s.poembook.ru/theme/29/ac/cc/826616e8b051b8e1dc5cdd42fc0837d5bddba232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r="60547"/>
          <a:stretch>
            <a:fillRect/>
          </a:stretch>
        </p:blipFill>
        <p:spPr bwMode="auto">
          <a:xfrm rot="16200000">
            <a:off x="3902233" y="3954751"/>
            <a:ext cx="2158391" cy="2259017"/>
          </a:xfrm>
          <a:prstGeom prst="rect">
            <a:avLst/>
          </a:prstGeom>
          <a:noFill/>
        </p:spPr>
      </p:pic>
      <p:pic>
        <p:nvPicPr>
          <p:cNvPr id="8" name="Picture 7" descr="https://s.poembook.ru/theme/29/ac/cc/826616e8b051b8e1dc5cdd42fc0837d5bddba232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60513"/>
          <a:stretch>
            <a:fillRect/>
          </a:stretch>
        </p:blipFill>
        <p:spPr bwMode="auto">
          <a:xfrm rot="16200000">
            <a:off x="3901308" y="643307"/>
            <a:ext cx="2160240" cy="2259017"/>
          </a:xfrm>
          <a:prstGeom prst="rect">
            <a:avLst/>
          </a:prstGeom>
          <a:noFill/>
        </p:spPr>
      </p:pic>
      <p:pic>
        <p:nvPicPr>
          <p:cNvPr id="5127" name="Picture 7" descr="https://s.poembook.ru/theme/29/ac/cc/826616e8b051b8e1dc5cdd42fc0837d5bddba232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6200000">
            <a:off x="3470895" y="1965201"/>
            <a:ext cx="6694895" cy="2764494"/>
          </a:xfrm>
          <a:prstGeom prst="rect">
            <a:avLst/>
          </a:prstGeom>
          <a:noFill/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51520" y="188640"/>
            <a:ext cx="3744416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Происхождение, детство, юность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Уильям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Шекспир, величайший англоязычный писатель, поэт  и один из лучших драматургов мира, родился в апреле 1564 года в Англии, в небольшом городе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Стратфорде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Его отец был состоятельным ремесленником и торговцем, занимавшим в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Стратфорде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видное положение. Вильям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третий ребёнок в семье (у него было 7 братьев и сестёр). Учился он в так называемой грамматической школе.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Женился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Вильям в 18 лет на 26-летней девушке по имени Энн.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https://aeternamemoria.ru/wp-content/uploads/2019/03/image_3-35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4932040" y="692696"/>
            <a:ext cx="3941616" cy="5328592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  <a:softEdge rad="63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belosnezhka.ru/image/cache/catalog/028-sb_15-800x800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49374"/>
          </a:xfrm>
          <a:prstGeom prst="rect">
            <a:avLst/>
          </a:prstGeom>
          <a:noFill/>
        </p:spPr>
      </p:pic>
      <p:pic>
        <p:nvPicPr>
          <p:cNvPr id="12" name="Picture 7" descr="https://s.poembook.ru/theme/29/ac/cc/826616e8b051b8e1dc5cdd42fc0837d5bddba232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52009"/>
          <a:stretch>
            <a:fillRect/>
          </a:stretch>
        </p:blipFill>
        <p:spPr bwMode="auto">
          <a:xfrm rot="16200000">
            <a:off x="5211855" y="224240"/>
            <a:ext cx="3212974" cy="2764494"/>
          </a:xfrm>
          <a:prstGeom prst="rect">
            <a:avLst/>
          </a:prstGeom>
          <a:noFill/>
        </p:spPr>
      </p:pic>
      <p:pic>
        <p:nvPicPr>
          <p:cNvPr id="11" name="Picture 7" descr="https://s.poembook.ru/theme/29/ac/cc/826616e8b051b8e1dc5cdd42fc0837d5bddba232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1" y="2852936"/>
            <a:ext cx="8787513" cy="362859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55576" y="404664"/>
            <a:ext cx="40324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Жизнь в Лондоне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В конце 1580-х годов Шекспир переехал в Лондон и  поступил на техническую работу в театр. Затем он перешёл в труппу </a:t>
            </a:r>
            <a:r>
              <a:rPr lang="ru-RU" sz="2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Бербеджа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основателя первого театра в Лондоне, и служил актёром на небольших ролях.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 descr="https://stihi.ru/pics/2016/05/28/4912.jpg"/>
          <p:cNvPicPr>
            <a:picLocks noChangeAspect="1" noChangeArrowheads="1"/>
          </p:cNvPicPr>
          <p:nvPr/>
        </p:nvPicPr>
        <p:blipFill>
          <a:blip r:embed="rId4" cstate="print">
            <a:lum bright="10000" contrast="20000"/>
          </a:blip>
          <a:srcRect/>
          <a:stretch>
            <a:fillRect/>
          </a:stretch>
        </p:blipFill>
        <p:spPr bwMode="auto">
          <a:xfrm>
            <a:off x="395536" y="3645024"/>
            <a:ext cx="6056057" cy="2952328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https://ridero.ru/books/sonety_9/image/62b774d2ba7d7c00071a5396"/>
          <p:cNvPicPr>
            <a:picLocks noChangeAspect="1" noChangeArrowheads="1"/>
          </p:cNvPicPr>
          <p:nvPr/>
        </p:nvPicPr>
        <p:blipFill>
          <a:blip r:embed="rId5" cstate="print">
            <a:lum bright="10000" contrast="10000"/>
          </a:blip>
          <a:srcRect/>
          <a:stretch>
            <a:fillRect/>
          </a:stretch>
        </p:blipFill>
        <p:spPr bwMode="auto">
          <a:xfrm>
            <a:off x="5292080" y="404664"/>
            <a:ext cx="3600400" cy="4273472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30" name="Picture 6" descr="https://grizly.club/uploads/posts/2023-02/1675825555_grizly-club-p-klipart-ugolki-dlya-alboma-6.png"/>
          <p:cNvPicPr>
            <a:picLocks noChangeAspect="1" noChangeArrowheads="1"/>
          </p:cNvPicPr>
          <p:nvPr/>
        </p:nvPicPr>
        <p:blipFill>
          <a:blip r:embed="rId6" cstate="print">
            <a:lum bright="10000" contrast="10000"/>
          </a:blip>
          <a:srcRect/>
          <a:stretch>
            <a:fillRect/>
          </a:stretch>
        </p:blipFill>
        <p:spPr bwMode="auto">
          <a:xfrm>
            <a:off x="5220072" y="332656"/>
            <a:ext cx="855528" cy="861865"/>
          </a:xfrm>
          <a:prstGeom prst="rect">
            <a:avLst/>
          </a:prstGeom>
          <a:noFill/>
        </p:spPr>
      </p:pic>
      <p:pic>
        <p:nvPicPr>
          <p:cNvPr id="8" name="Picture 6" descr="https://grizly.club/uploads/posts/2023-02/1675825555_grizly-club-p-klipart-ugolki-dlya-alboma-6.png"/>
          <p:cNvPicPr>
            <a:picLocks noChangeAspect="1" noChangeArrowheads="1"/>
          </p:cNvPicPr>
          <p:nvPr/>
        </p:nvPicPr>
        <p:blipFill>
          <a:blip r:embed="rId6" cstate="print">
            <a:lum bright="10000" contrast="10000"/>
          </a:blip>
          <a:srcRect/>
          <a:stretch>
            <a:fillRect/>
          </a:stretch>
        </p:blipFill>
        <p:spPr bwMode="auto">
          <a:xfrm rot="10800000">
            <a:off x="8100392" y="3861048"/>
            <a:ext cx="855528" cy="861865"/>
          </a:xfrm>
          <a:prstGeom prst="rect">
            <a:avLst/>
          </a:prstGeom>
          <a:noFill/>
        </p:spPr>
      </p:pic>
      <p:pic>
        <p:nvPicPr>
          <p:cNvPr id="9" name="Picture 6" descr="https://grizly.club/uploads/posts/2023-02/1675825555_grizly-club-p-klipart-ugolki-dlya-alboma-6.png"/>
          <p:cNvPicPr>
            <a:picLocks noChangeAspect="1" noChangeArrowheads="1"/>
          </p:cNvPicPr>
          <p:nvPr/>
        </p:nvPicPr>
        <p:blipFill>
          <a:blip r:embed="rId6" cstate="print">
            <a:lum bright="10000" contrast="10000"/>
          </a:blip>
          <a:srcRect/>
          <a:stretch>
            <a:fillRect/>
          </a:stretch>
        </p:blipFill>
        <p:spPr bwMode="auto">
          <a:xfrm rot="10800000">
            <a:off x="5652120" y="5805264"/>
            <a:ext cx="855528" cy="861865"/>
          </a:xfrm>
          <a:prstGeom prst="rect">
            <a:avLst/>
          </a:prstGeom>
          <a:noFill/>
        </p:spPr>
      </p:pic>
      <p:pic>
        <p:nvPicPr>
          <p:cNvPr id="10" name="Picture 6" descr="https://grizly.club/uploads/posts/2023-02/1675825555_grizly-club-p-klipart-ugolki-dlya-alboma-6.png"/>
          <p:cNvPicPr>
            <a:picLocks noChangeAspect="1" noChangeArrowheads="1"/>
          </p:cNvPicPr>
          <p:nvPr/>
        </p:nvPicPr>
        <p:blipFill>
          <a:blip r:embed="rId6" cstate="print">
            <a:lum bright="10000" contrast="10000"/>
          </a:blip>
          <a:srcRect/>
          <a:stretch>
            <a:fillRect/>
          </a:stretch>
        </p:blipFill>
        <p:spPr bwMode="auto">
          <a:xfrm>
            <a:off x="323528" y="3573016"/>
            <a:ext cx="855528" cy="8618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belosnezhka.ru/image/cache/catalog/028-sb_15-800x800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49374"/>
          </a:xfrm>
          <a:prstGeom prst="rect">
            <a:avLst/>
          </a:prstGeom>
          <a:noFill/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79512" y="96307"/>
            <a:ext cx="871296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Шекспир и театр «ГЛОБУС»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В 1612 году Шекспир, после 25 лет драматической деятельности, уехал из Лондона в родной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Стратфорд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приобрёл в окрестностях городка землю, на которой построил свой собственный театр и назвал его «ГЛОБУС». В настоящее время под этим названием подразумеваются три строения.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https://avatars.dzeninfra.ru/get-zen_doc/9723921/pub_649d611a1b59362c600d534e_649da9766906f42e9a709912/scale_1200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b="3107"/>
          <a:stretch>
            <a:fillRect/>
          </a:stretch>
        </p:blipFill>
        <p:spPr bwMode="auto">
          <a:xfrm>
            <a:off x="3131840" y="2060848"/>
            <a:ext cx="5904656" cy="4176464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179512" y="2060848"/>
            <a:ext cx="288032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Первоначальный театр «ГЛОБУС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», построенный 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 1599 году на средства 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труппы актёров «Слуги лорда-камергера», к которой 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принадлежал  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Шекспир, был 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уничтожен в результате пожара 29 июня 1613 года.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6" descr="https://grizly.club/uploads/posts/2023-02/1675825555_grizly-club-p-klipart-ugolki-dlya-alboma-6.png"/>
          <p:cNvPicPr>
            <a:picLocks noChangeAspect="1" noChangeArrowheads="1"/>
          </p:cNvPicPr>
          <p:nvPr/>
        </p:nvPicPr>
        <p:blipFill>
          <a:blip r:embed="rId4" cstate="print">
            <a:lum bright="10000" contrast="10000"/>
          </a:blip>
          <a:srcRect/>
          <a:stretch>
            <a:fillRect/>
          </a:stretch>
        </p:blipFill>
        <p:spPr bwMode="auto">
          <a:xfrm rot="16200000">
            <a:off x="3063001" y="5442055"/>
            <a:ext cx="855528" cy="861865"/>
          </a:xfrm>
          <a:prstGeom prst="rect">
            <a:avLst/>
          </a:prstGeom>
          <a:noFill/>
        </p:spPr>
      </p:pic>
      <p:pic>
        <p:nvPicPr>
          <p:cNvPr id="10" name="Picture 6" descr="https://grizly.club/uploads/posts/2023-02/1675825555_grizly-club-p-klipart-ugolki-dlya-alboma-6.png"/>
          <p:cNvPicPr>
            <a:picLocks noChangeAspect="1" noChangeArrowheads="1"/>
          </p:cNvPicPr>
          <p:nvPr/>
        </p:nvPicPr>
        <p:blipFill>
          <a:blip r:embed="rId4" cstate="print">
            <a:lum bright="10000" contrast="10000"/>
          </a:blip>
          <a:srcRect/>
          <a:stretch>
            <a:fillRect/>
          </a:stretch>
        </p:blipFill>
        <p:spPr bwMode="auto">
          <a:xfrm rot="5400000">
            <a:off x="8175568" y="1985672"/>
            <a:ext cx="855528" cy="8618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belosnezhka.ru/image/cache/catalog/028-sb_15-800x800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4937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95536" y="404664"/>
            <a:ext cx="835292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Театр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«ГЛОБУС»,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восстановленный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июне1614 года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просуществовал до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1642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года.</a:t>
            </a: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Здесь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впервые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были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поставлены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многие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произведения</a:t>
            </a: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Шекспира.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Современное (воссозданное по описаниям и найденным при раскопках остаткам фундамента) здание театра «ГЛОБУС» открыто в 1997 году. Здание восстановлено на расстоянии около 200 метров от места первоначального расположения театра.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 descr="https://s3-eu-west-1.amazonaws.com/s4.thingpic.com/images/mQ/koLVwbg97SA6AXHkZghxw2hE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492896"/>
            <a:ext cx="4763284" cy="3987279"/>
          </a:xfrm>
          <a:prstGeom prst="rect">
            <a:avLst/>
          </a:prstGeom>
          <a:noFill/>
        </p:spPr>
      </p:pic>
      <p:pic>
        <p:nvPicPr>
          <p:cNvPr id="21506" name="Picture 2" descr="https://static4.coolconnections.ru/uploads/shrine/cc04ae71f50556e9877d81a3bd1fc7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284984"/>
            <a:ext cx="3996834" cy="2664296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6" descr="https://grizly.club/uploads/posts/2023-02/1675825555_grizly-club-p-klipart-ugolki-dlya-alboma-6.png"/>
          <p:cNvPicPr>
            <a:picLocks noChangeAspect="1" noChangeArrowheads="1"/>
          </p:cNvPicPr>
          <p:nvPr/>
        </p:nvPicPr>
        <p:blipFill>
          <a:blip r:embed="rId5" cstate="print">
            <a:lum bright="10000" contrast="10000"/>
          </a:blip>
          <a:srcRect/>
          <a:stretch>
            <a:fillRect/>
          </a:stretch>
        </p:blipFill>
        <p:spPr bwMode="auto">
          <a:xfrm rot="5400000">
            <a:off x="8337487" y="3232442"/>
            <a:ext cx="567494" cy="571697"/>
          </a:xfrm>
          <a:prstGeom prst="rect">
            <a:avLst/>
          </a:prstGeom>
          <a:noFill/>
        </p:spPr>
      </p:pic>
      <p:pic>
        <p:nvPicPr>
          <p:cNvPr id="7" name="Picture 6" descr="https://grizly.club/uploads/posts/2023-02/1675825555_grizly-club-p-klipart-ugolki-dlya-alboma-6.png"/>
          <p:cNvPicPr>
            <a:picLocks noChangeAspect="1" noChangeArrowheads="1"/>
          </p:cNvPicPr>
          <p:nvPr/>
        </p:nvPicPr>
        <p:blipFill>
          <a:blip r:embed="rId6" cstate="print">
            <a:lum bright="10000" contrast="10000"/>
          </a:blip>
          <a:srcRect/>
          <a:stretch>
            <a:fillRect/>
          </a:stretch>
        </p:blipFill>
        <p:spPr bwMode="auto">
          <a:xfrm rot="16200000">
            <a:off x="4790659" y="5298573"/>
            <a:ext cx="711512" cy="7167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belosnezhka.ru/image/cache/catalog/028-sb_15-800x800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49374"/>
          </a:xfrm>
          <a:prstGeom prst="rect">
            <a:avLst/>
          </a:prstGeom>
          <a:noFill/>
        </p:spPr>
      </p:pic>
      <p:pic>
        <p:nvPicPr>
          <p:cNvPr id="8" name="Picture 7" descr="https://s.poembook.ru/theme/29/ac/cc/826616e8b051b8e1dc5cdd42fc0837d5bddba232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1" y="2806820"/>
            <a:ext cx="9144001" cy="3775792"/>
          </a:xfrm>
          <a:prstGeom prst="rect">
            <a:avLst/>
          </a:prstGeom>
          <a:noFill/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79512" y="116632"/>
            <a:ext cx="8784976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Литературно-драматическое  наследие Уильяма Шекспира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Трагедии Шекспира.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Шекспир является гениальным представителем Ренессанса в литературе и драматургии. Он считал, что искусство – зеркало, которое художник держит перед  природой,  и «прекрасное прекрасней во стократ, увенчанное правдой драгоценной».   В своих произведениях он ищет и показывает причину мира и случающихся трагедий в самом  мире и человеке.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Трагедия «Король Лир» – художественный анализ истинного и ложного величия. Только потеряв все свое  богатство и кажущееся величие, Лир становится по- настоящему  великим, становится не жертвой, но борцом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1" name="Picture 9" descr="https://newbookshop.ru/pictures/1019284999.jpg"/>
          <p:cNvPicPr>
            <a:picLocks noChangeAspect="1" noChangeArrowheads="1"/>
          </p:cNvPicPr>
          <p:nvPr/>
        </p:nvPicPr>
        <p:blipFill>
          <a:blip r:embed="rId4" cstate="print">
            <a:lum bright="10000" contrast="20000"/>
          </a:blip>
          <a:srcRect/>
          <a:stretch>
            <a:fillRect/>
          </a:stretch>
        </p:blipFill>
        <p:spPr bwMode="auto">
          <a:xfrm>
            <a:off x="6300192" y="3068960"/>
            <a:ext cx="2376264" cy="3623275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5122" name="Picture 2" descr="https://arhlib.ru/wp-content/uploads/2020/11/i0000004100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3068960"/>
            <a:ext cx="4824536" cy="3604617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belosnezhka.ru/image/cache/catalog/028-sb_15-800x800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49374"/>
          </a:xfrm>
          <a:prstGeom prst="rect">
            <a:avLst/>
          </a:prstGeom>
          <a:noFill/>
        </p:spPr>
      </p:pic>
      <p:pic>
        <p:nvPicPr>
          <p:cNvPr id="7" name="Picture 7" descr="https://s.poembook.ru/theme/29/ac/cc/826616e8b051b8e1dc5cdd42fc0837d5bddba232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r="56688"/>
          <a:stretch>
            <a:fillRect/>
          </a:stretch>
        </p:blipFill>
        <p:spPr bwMode="auto">
          <a:xfrm>
            <a:off x="3059832" y="1196752"/>
            <a:ext cx="3960440" cy="3775792"/>
          </a:xfrm>
          <a:prstGeom prst="rect">
            <a:avLst/>
          </a:prstGeom>
          <a:noFill/>
        </p:spPr>
      </p:pic>
      <p:pic>
        <p:nvPicPr>
          <p:cNvPr id="8" name="Picture 7" descr="https://s.poembook.ru/theme/29/ac/cc/826616e8b051b8e1dc5cdd42fc0837d5bddba232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r="56688"/>
          <a:stretch>
            <a:fillRect/>
          </a:stretch>
        </p:blipFill>
        <p:spPr bwMode="auto">
          <a:xfrm flipH="1">
            <a:off x="5076056" y="0"/>
            <a:ext cx="3960440" cy="3775792"/>
          </a:xfrm>
          <a:prstGeom prst="rect">
            <a:avLst/>
          </a:prstGeom>
          <a:noFill/>
        </p:spPr>
      </p:pic>
      <p:pic>
        <p:nvPicPr>
          <p:cNvPr id="6" name="Picture 7" descr="https://s.poembook.ru/theme/29/ac/cc/826616e8b051b8e1dc5cdd42fc0837d5bddba232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1" y="2806820"/>
            <a:ext cx="9144001" cy="377579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23528" y="188640"/>
            <a:ext cx="41764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Герои Трагедии «Ромео и  Джульетта» несут в себе обстоятельства своей жизни. Но, имея сильные характеры, они не соглашаются подчиниться обстоятельствам. Единственной мерой их поступков и гибели  становится  любовь.</a:t>
            </a:r>
            <a:endParaRPr lang="ru-RU" sz="2000" dirty="0"/>
          </a:p>
        </p:txBody>
      </p:sp>
      <p:pic>
        <p:nvPicPr>
          <p:cNvPr id="4" name="Picture 5" descr="https://www.alisa98.ru/upload/iblock/dcf/182zyqm6b1g8uz5jgbdm9hzm6bsn7y2w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539552" y="2852936"/>
            <a:ext cx="2664296" cy="3642544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3554" name="Picture 2" descr="https://flomaster.top/uploads/posts/2022-06/1655748528_5-flomaster-club-p-romeo-i-dzhuletta-kartini-krasivo-5.jpg"/>
          <p:cNvPicPr>
            <a:picLocks noChangeAspect="1" noChangeArrowheads="1"/>
          </p:cNvPicPr>
          <p:nvPr/>
        </p:nvPicPr>
        <p:blipFill>
          <a:blip r:embed="rId5" cstate="print">
            <a:lum bright="10000" contrast="20000"/>
          </a:blip>
          <a:srcRect/>
          <a:stretch>
            <a:fillRect/>
          </a:stretch>
        </p:blipFill>
        <p:spPr bwMode="auto">
          <a:xfrm>
            <a:off x="4211960" y="188640"/>
            <a:ext cx="4176464" cy="5978662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belosnezhka.ru/image/cache/catalog/028-sb_15-800x800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49374"/>
          </a:xfrm>
          <a:prstGeom prst="rect">
            <a:avLst/>
          </a:prstGeom>
          <a:noFill/>
        </p:spPr>
      </p:pic>
      <p:pic>
        <p:nvPicPr>
          <p:cNvPr id="6" name="Picture 7" descr="https://s.poembook.ru/theme/29/ac/cc/826616e8b051b8e1dc5cdd42fc0837d5bddba232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1" y="2806820"/>
            <a:ext cx="9144001" cy="3775792"/>
          </a:xfrm>
          <a:prstGeom prst="rect">
            <a:avLst/>
          </a:prstGeom>
          <a:noFill/>
        </p:spPr>
      </p:pic>
      <p:pic>
        <p:nvPicPr>
          <p:cNvPr id="7" name="Picture 7" descr="https://s.poembook.ru/theme/29/ac/cc/826616e8b051b8e1dc5cdd42fc0837d5bddba232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60237"/>
          <a:stretch>
            <a:fillRect/>
          </a:stretch>
        </p:blipFill>
        <p:spPr bwMode="auto">
          <a:xfrm rot="16200000">
            <a:off x="4857973" y="-69947"/>
            <a:ext cx="3635897" cy="3775792"/>
          </a:xfrm>
          <a:prstGeom prst="rect">
            <a:avLst/>
          </a:prstGeom>
          <a:noFill/>
        </p:spPr>
      </p:pic>
      <p:pic>
        <p:nvPicPr>
          <p:cNvPr id="22530" name="Picture 2" descr="https://avatars.dzeninfra.ru/get-zen_doc/4340823/pub_626e3a24abe9fe33401b80c2_626e3a97689829359daecdbc/scale_1200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 l="1642" t="3448" r="3136"/>
          <a:stretch>
            <a:fillRect/>
          </a:stretch>
        </p:blipFill>
        <p:spPr bwMode="auto">
          <a:xfrm>
            <a:off x="3779912" y="476672"/>
            <a:ext cx="5146000" cy="4968552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79512" y="188640"/>
            <a:ext cx="403244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Казалось бы, трагедия Гамлета в тех несчастьях, которые на него обрушились  во дворце его родителей… Но подобные несчастья обрушились и на членов его семьи.. Но только Гамлет, решая философский вопрос «Быть или не быть», выбирает «схватку с целым морем бед».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7" descr="https://my-clothing-shop.ru/pictures/1025228789.jpg"/>
          <p:cNvPicPr>
            <a:picLocks noChangeAspect="1" noChangeArrowheads="1"/>
          </p:cNvPicPr>
          <p:nvPr/>
        </p:nvPicPr>
        <p:blipFill>
          <a:blip r:embed="rId5" cstate="print">
            <a:lum bright="10000" contrast="20000"/>
          </a:blip>
          <a:srcRect/>
          <a:stretch>
            <a:fillRect/>
          </a:stretch>
        </p:blipFill>
        <p:spPr bwMode="auto">
          <a:xfrm>
            <a:off x="755576" y="3068960"/>
            <a:ext cx="2592288" cy="3571464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belosnezhka.ru/image/cache/catalog/028-sb_15-800x800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49374"/>
          </a:xfrm>
          <a:prstGeom prst="rect">
            <a:avLst/>
          </a:prstGeom>
          <a:noFill/>
        </p:spPr>
      </p:pic>
      <p:pic>
        <p:nvPicPr>
          <p:cNvPr id="10" name="Picture 7" descr="https://s.poembook.ru/theme/29/ac/cc/826616e8b051b8e1dc5cdd42fc0837d5bddba232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lum bright="10000"/>
          </a:blip>
          <a:srcRect/>
          <a:stretch>
            <a:fillRect/>
          </a:stretch>
        </p:blipFill>
        <p:spPr bwMode="auto">
          <a:xfrm>
            <a:off x="1354159" y="3127665"/>
            <a:ext cx="7740352" cy="3196189"/>
          </a:xfrm>
          <a:prstGeom prst="rect">
            <a:avLst/>
          </a:prstGeom>
          <a:noFill/>
        </p:spPr>
      </p:pic>
      <p:pic>
        <p:nvPicPr>
          <p:cNvPr id="9" name="Picture 7" descr="https://s.poembook.ru/theme/29/ac/cc/826616e8b051b8e1dc5cdd42fc0837d5bddba232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lum bright="10000"/>
          </a:blip>
          <a:srcRect/>
          <a:stretch>
            <a:fillRect/>
          </a:stretch>
        </p:blipFill>
        <p:spPr bwMode="auto">
          <a:xfrm>
            <a:off x="0" y="3661811"/>
            <a:ext cx="7740352" cy="3196189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323528" y="332656"/>
            <a:ext cx="8496945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Комическое в творчестве Шекспира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Главное, что отличает все творчество драматурга - внимание к личности человека. Это хорошо прослеживается в каждом жанре, включая комедию. Веселый смех, связь с фольклорными традициями, искренность чувств героев, их мечты о счастливой жизни, поиск путей к ее достижению, высокий гуманизм сделали пьесы Шекспира актуальными и востребованными во все времена.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Герои комедий, преодолевая трудности с присущим им оптимизмом, строят свое счастье, утверждая веру в человека и его возможности. Герои</a:t>
            </a:r>
            <a:r>
              <a:rPr kumimoji="0" lang="ru-RU" b="0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влюбленные - молоды, энергичны, веселы, находчивы и остроумны.</a:t>
            </a:r>
          </a:p>
        </p:txBody>
      </p:sp>
      <p:pic>
        <p:nvPicPr>
          <p:cNvPr id="2055" name="Picture 7" descr="http://www.bearbooks.ru/image/book/745/i745712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5652120" y="2996952"/>
            <a:ext cx="1877460" cy="28803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59" name="Picture 11" descr="https://my-clothing-shop.ru/pictures/1021215551.jpg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1907704" y="2996952"/>
            <a:ext cx="1944216" cy="2927301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51" name="Picture 3" descr="https://cdn1.ozone.ru/s3/multimedia-4/6383890216.jpg"/>
          <p:cNvPicPr>
            <a:picLocks noChangeAspect="1" noChangeArrowheads="1"/>
          </p:cNvPicPr>
          <p:nvPr/>
        </p:nvPicPr>
        <p:blipFill>
          <a:blip r:embed="rId6" cstate="print">
            <a:lum contrast="10000"/>
          </a:blip>
          <a:srcRect/>
          <a:stretch>
            <a:fillRect/>
          </a:stretch>
        </p:blipFill>
        <p:spPr bwMode="auto">
          <a:xfrm>
            <a:off x="179512" y="3645024"/>
            <a:ext cx="1872208" cy="2902418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053" name="Picture 5" descr="https://cdn.eksmo.ru/v2/ITD000000000347894/COVER/cover1__w820.jpg"/>
          <p:cNvPicPr>
            <a:picLocks noChangeAspect="1" noChangeArrowheads="1"/>
          </p:cNvPicPr>
          <p:nvPr/>
        </p:nvPicPr>
        <p:blipFill>
          <a:blip r:embed="rId7" cstate="print">
            <a:lum bright="10000" contrast="10000"/>
          </a:blip>
          <a:srcRect/>
          <a:stretch>
            <a:fillRect/>
          </a:stretch>
        </p:blipFill>
        <p:spPr bwMode="auto">
          <a:xfrm>
            <a:off x="7164288" y="3789040"/>
            <a:ext cx="1835168" cy="28803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57" name="Picture 9" descr="https://foliant72.ru/image/cache/data/product/564503-800x800.jpg"/>
          <p:cNvPicPr>
            <a:picLocks noChangeAspect="1" noChangeArrowheads="1"/>
          </p:cNvPicPr>
          <p:nvPr/>
        </p:nvPicPr>
        <p:blipFill>
          <a:blip r:embed="rId8" cstate="print">
            <a:lum bright="20000" contrast="10000"/>
          </a:blip>
          <a:srcRect l="18293" r="18293"/>
          <a:stretch>
            <a:fillRect/>
          </a:stretch>
        </p:blipFill>
        <p:spPr bwMode="auto">
          <a:xfrm>
            <a:off x="3851920" y="3789040"/>
            <a:ext cx="1826544" cy="28803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</TotalTime>
  <Words>515</Words>
  <Application>Microsoft Office PowerPoint</Application>
  <PresentationFormat>Экран (4:3)</PresentationFormat>
  <Paragraphs>34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 Windows</dc:creator>
  <cp:lastModifiedBy>Пользователь Windows</cp:lastModifiedBy>
  <cp:revision>30</cp:revision>
  <dcterms:created xsi:type="dcterms:W3CDTF">2024-04-16T06:45:12Z</dcterms:created>
  <dcterms:modified xsi:type="dcterms:W3CDTF">2024-04-17T08:32:52Z</dcterms:modified>
</cp:coreProperties>
</file>