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72" r:id="rId2"/>
    <p:sldId id="256" r:id="rId3"/>
    <p:sldId id="257" r:id="rId4"/>
    <p:sldId id="258" r:id="rId5"/>
    <p:sldId id="259" r:id="rId6"/>
    <p:sldId id="263" r:id="rId7"/>
    <p:sldId id="260" r:id="rId8"/>
    <p:sldId id="261" r:id="rId9"/>
    <p:sldId id="265" r:id="rId10"/>
    <p:sldId id="262" r:id="rId11"/>
    <p:sldId id="264" r:id="rId12"/>
    <p:sldId id="266" r:id="rId13"/>
    <p:sldId id="267" r:id="rId14"/>
    <p:sldId id="268" r:id="rId15"/>
    <p:sldId id="269" r:id="rId16"/>
    <p:sldId id="270" r:id="rId17"/>
    <p:sldId id="271" r:id="rId18"/>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5" d="100"/>
          <a:sy n="65" d="100"/>
        </p:scale>
        <p:origin x="33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826680" y="4243100"/>
            <a:ext cx="5204640" cy="2926080"/>
          </a:xfrm>
          <a:solidFill>
            <a:srgbClr val="FFFFFF"/>
          </a:solidFill>
          <a:ln w="38100">
            <a:solidFill>
              <a:srgbClr val="404040"/>
            </a:solidFill>
          </a:ln>
        </p:spPr>
        <p:txBody>
          <a:bodyPr lIns="274320" rIns="274320" anchor="ctr" anchorCtr="1">
            <a:normAutofit/>
          </a:bodyPr>
          <a:lstStyle>
            <a:lvl1pPr algn="ctr">
              <a:defRPr sz="2625">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1516047" y="7737856"/>
            <a:ext cx="3825907" cy="2204256"/>
          </a:xfrm>
          <a:noFill/>
        </p:spPr>
        <p:txBody>
          <a:bodyPr>
            <a:normAutofit/>
          </a:bodyPr>
          <a:lstStyle>
            <a:lvl1pPr marL="0" indent="0" algn="ctr">
              <a:buNone/>
              <a:defRPr sz="1425">
                <a:solidFill>
                  <a:schemeClr val="tx1">
                    <a:lumMod val="75000"/>
                    <a:lumOff val="25000"/>
                  </a:schemeClr>
                </a:solidFill>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356568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60817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67375" y="1666240"/>
            <a:ext cx="790475" cy="885952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04534" y="1666240"/>
            <a:ext cx="3537131" cy="88595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49954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20502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829818" y="4243100"/>
            <a:ext cx="5205222" cy="2926080"/>
          </a:xfrm>
          <a:solidFill>
            <a:srgbClr val="FFFFFF"/>
          </a:solidFill>
          <a:ln w="38100">
            <a:solidFill>
              <a:srgbClr val="404040"/>
            </a:solidFill>
          </a:ln>
        </p:spPr>
        <p:txBody>
          <a:bodyPr lIns="274320" rIns="274320" anchor="ctr" anchorCtr="1">
            <a:normAutofit/>
          </a:bodyPr>
          <a:lstStyle>
            <a:lvl1pPr>
              <a:defRPr sz="2625">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516047" y="7737715"/>
            <a:ext cx="3825907" cy="2249035"/>
          </a:xfrm>
        </p:spPr>
        <p:txBody>
          <a:bodyPr anchor="t" anchorCtr="1">
            <a:normAutofit/>
          </a:bodyPr>
          <a:lstStyle>
            <a:lvl1pPr marL="0" indent="0">
              <a:buNone/>
              <a:defRPr sz="1425">
                <a:solidFill>
                  <a:schemeClr val="tx1"/>
                </a:solidFill>
              </a:defRPr>
            </a:lvl1pPr>
            <a:lvl2pPr marL="342900" indent="0">
              <a:buNone/>
              <a:defRPr sz="1425">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1160EA64-D806-43AC-9DF2-F8C432F32B4C}" type="datetimeFigureOut">
              <a:rPr lang="en-US" smtClean="0"/>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973895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26680" y="4689856"/>
            <a:ext cx="2466017" cy="551463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565303" y="4689856"/>
            <a:ext cx="2467887" cy="551463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4/13/2022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03871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6679" y="4112773"/>
            <a:ext cx="2466018" cy="1251710"/>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826679" y="5588000"/>
            <a:ext cx="2466018" cy="461649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3565303" y="5588000"/>
            <a:ext cx="2467887" cy="4616491"/>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3565303" y="4112773"/>
            <a:ext cx="2467887" cy="1251710"/>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7" name="Date Placeholder 6"/>
          <p:cNvSpPr>
            <a:spLocks noGrp="1"/>
          </p:cNvSpPr>
          <p:nvPr>
            <p:ph type="dt" sz="half" idx="10"/>
          </p:nvPr>
        </p:nvSpPr>
        <p:spPr/>
        <p:txBody>
          <a:bodyPr/>
          <a:lstStyle/>
          <a:p>
            <a:fld id="{4F7D4976-E339-4826-83B7-FBD03F55ECF8}" type="datetimeFigureOut">
              <a:rPr lang="en-US" smtClean="0"/>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59428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4/13/2022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09183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44047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34290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480527" y="3989030"/>
            <a:ext cx="2467946" cy="2029328"/>
          </a:xfrm>
          <a:solidFill>
            <a:srgbClr val="FFFFFF"/>
          </a:solidFill>
          <a:ln>
            <a:solidFill>
              <a:srgbClr val="404040"/>
            </a:solidFill>
          </a:ln>
        </p:spPr>
        <p:txBody>
          <a:bodyPr anchor="ctr" anchorCtr="1">
            <a:normAutofit/>
          </a:bodyPr>
          <a:lstStyle>
            <a:lvl1pPr>
              <a:defRPr sz="1575">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3789045" y="1430528"/>
            <a:ext cx="2708910" cy="9330944"/>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47224" y="6310966"/>
            <a:ext cx="2134553" cy="390050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9" name="Date Placeholder 8"/>
          <p:cNvSpPr>
            <a:spLocks noGrp="1"/>
          </p:cNvSpPr>
          <p:nvPr>
            <p:ph type="dt" sz="half" idx="10"/>
          </p:nvPr>
        </p:nvSpPr>
        <p:spPr/>
        <p:txBody>
          <a:bodyPr/>
          <a:lstStyle/>
          <a:p>
            <a:fld id="{D1BE4249-C0D0-4B06-8692-E8BB871AF643}" type="datetimeFigureOut">
              <a:rPr lang="en-US" smtClean="0"/>
              <a:t>4/13/2022</a:t>
            </a:fld>
            <a:endParaRPr lang="en-US" dirty="0"/>
          </a:p>
        </p:txBody>
      </p:sp>
      <p:sp>
        <p:nvSpPr>
          <p:cNvPr id="10" name="Footer Placeholder 9"/>
          <p:cNvSpPr>
            <a:spLocks noGrp="1"/>
          </p:cNvSpPr>
          <p:nvPr>
            <p:ph type="ftr" sz="quarter" idx="11"/>
          </p:nvPr>
        </p:nvSpPr>
        <p:spPr>
          <a:xfrm>
            <a:off x="480527" y="11086592"/>
            <a:ext cx="2854799" cy="56896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73547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1" y="0"/>
            <a:ext cx="3428999"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480060" y="3989028"/>
            <a:ext cx="2468880" cy="2032000"/>
          </a:xfrm>
          <a:solidFill>
            <a:srgbClr val="FFFFFF"/>
          </a:solidFill>
          <a:ln>
            <a:solidFill>
              <a:srgbClr val="262626"/>
            </a:solidFill>
          </a:ln>
        </p:spPr>
        <p:txBody>
          <a:bodyPr anchor="ctr" anchorCtr="1">
            <a:noAutofit/>
          </a:bodyPr>
          <a:lstStyle>
            <a:lvl1pPr>
              <a:defRPr sz="1575">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3429000" y="-74972"/>
            <a:ext cx="3432430" cy="12192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47224" y="6310968"/>
            <a:ext cx="2134553" cy="3900510"/>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4/13/2022</a:t>
            </a:fld>
            <a:endParaRPr lang="en-US" dirty="0"/>
          </a:p>
        </p:txBody>
      </p:sp>
      <p:sp>
        <p:nvSpPr>
          <p:cNvPr id="9" name="Footer Placeholder 8"/>
          <p:cNvSpPr>
            <a:spLocks noGrp="1"/>
          </p:cNvSpPr>
          <p:nvPr>
            <p:ph type="ftr" sz="quarter" idx="11"/>
          </p:nvPr>
        </p:nvSpPr>
        <p:spPr>
          <a:xfrm>
            <a:off x="480060" y="11086592"/>
            <a:ext cx="2852928" cy="56896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0192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204534" y="1715008"/>
            <a:ext cx="4453316" cy="211328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04534" y="4689859"/>
            <a:ext cx="4453316" cy="55146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484207" y="11091229"/>
            <a:ext cx="1548983" cy="575943"/>
          </a:xfrm>
          <a:prstGeom prst="rect">
            <a:avLst/>
          </a:prstGeom>
        </p:spPr>
        <p:txBody>
          <a:bodyPr vert="horz" lIns="91440" tIns="45720" rIns="91440" bIns="45720" rtlCol="0" anchor="ctr"/>
          <a:lstStyle>
            <a:lvl1pPr algn="r">
              <a:defRPr sz="750">
                <a:solidFill>
                  <a:schemeClr val="tx1">
                    <a:alpha val="70000"/>
                  </a:schemeClr>
                </a:solidFill>
              </a:defRPr>
            </a:lvl1pPr>
          </a:lstStyle>
          <a:p>
            <a:fld id="{1160EA64-D806-43AC-9DF2-F8C432F32B4C}" type="datetimeFigureOut">
              <a:rPr lang="en-US" smtClean="0"/>
              <a:t>4/13/2022</a:t>
            </a:fld>
            <a:endParaRPr lang="en-US" dirty="0"/>
          </a:p>
        </p:txBody>
      </p:sp>
      <p:sp>
        <p:nvSpPr>
          <p:cNvPr id="5" name="Footer Placeholder 4"/>
          <p:cNvSpPr>
            <a:spLocks noGrp="1"/>
          </p:cNvSpPr>
          <p:nvPr>
            <p:ph type="ftr" sz="quarter" idx="3"/>
          </p:nvPr>
        </p:nvSpPr>
        <p:spPr>
          <a:xfrm>
            <a:off x="826679" y="11086592"/>
            <a:ext cx="3417498" cy="568960"/>
          </a:xfrm>
          <a:prstGeom prst="rect">
            <a:avLst/>
          </a:prstGeom>
        </p:spPr>
        <p:txBody>
          <a:bodyPr vert="horz" lIns="91440" tIns="45720" rIns="91440" bIns="45720" rtlCol="0" anchor="ctr"/>
          <a:lstStyle>
            <a:lvl1pPr algn="l">
              <a:defRPr sz="7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6180084" y="11054080"/>
            <a:ext cx="274320" cy="650240"/>
          </a:xfrm>
          <a:prstGeom prst="ellipse">
            <a:avLst/>
          </a:prstGeom>
          <a:solidFill>
            <a:srgbClr val="1D1D1D">
              <a:alpha val="69804"/>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251765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685800" rtl="0" eaLnBrk="1" latinLnBrk="0" hangingPunct="1">
        <a:lnSpc>
          <a:spcPct val="90000"/>
        </a:lnSpc>
        <a:spcBef>
          <a:spcPct val="0"/>
        </a:spcBef>
        <a:buNone/>
        <a:defRPr sz="195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hyperlink" Target="https://domdetstva.edusite.ru/" TargetMode="External"/><Relationship Id="rId2" Type="http://schemas.openxmlformats.org/officeDocument/2006/relationships/image" Target="../media/image31.tif"/><Relationship Id="rId1" Type="http://schemas.openxmlformats.org/officeDocument/2006/relationships/slideLayout" Target="../slideLayouts/slideLayout2.xml"/><Relationship Id="rId5" Type="http://schemas.openxmlformats.org/officeDocument/2006/relationships/hyperlink" Target="https://vk.com/media_okha" TargetMode="External"/><Relationship Id="rId4" Type="http://schemas.openxmlformats.org/officeDocument/2006/relationships/hyperlink" Target="https://vk.com/domdetstva_okh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4FE7AF-0EF5-497D-AA3A-5660C5FCEB53}"/>
              </a:ext>
            </a:extLst>
          </p:cNvPr>
          <p:cNvSpPr>
            <a:spLocks noGrp="1"/>
          </p:cNvSpPr>
          <p:nvPr>
            <p:ph type="title"/>
          </p:nvPr>
        </p:nvSpPr>
        <p:spPr>
          <a:xfrm>
            <a:off x="864735" y="4095616"/>
            <a:ext cx="5128530" cy="3131094"/>
          </a:xfrm>
        </p:spPr>
        <p:txBody>
          <a:bodyPr>
            <a:normAutofit fontScale="90000"/>
          </a:bodyPr>
          <a:lstStyle/>
          <a:p>
            <a:br>
              <a:rPr lang="ru-RU" sz="2700" dirty="0"/>
            </a:br>
            <a:r>
              <a:rPr lang="ru-RU" sz="2200" dirty="0"/>
              <a:t>Муниципальное бюджетное образовательное учреждение дополнительного образования </a:t>
            </a:r>
            <a:br>
              <a:rPr lang="ru-RU" sz="2200" dirty="0"/>
            </a:br>
            <a:r>
              <a:rPr lang="ru-RU" sz="2200" dirty="0"/>
              <a:t>  ДОМ ДЕТСТВА </a:t>
            </a:r>
            <a:br>
              <a:rPr lang="ru-RU" sz="2200" dirty="0"/>
            </a:br>
            <a:r>
              <a:rPr lang="ru-RU" sz="2200" dirty="0"/>
              <a:t>И ЮНОШЕСТВА </a:t>
            </a:r>
            <a:br>
              <a:rPr lang="ru-RU" sz="2200" dirty="0"/>
            </a:br>
            <a:r>
              <a:rPr lang="ru-RU" sz="2200" dirty="0"/>
              <a:t>г. ОХИ</a:t>
            </a:r>
            <a:br>
              <a:rPr lang="ru-RU" sz="2700" dirty="0"/>
            </a:br>
            <a:br>
              <a:rPr lang="ru-RU" dirty="0"/>
            </a:br>
            <a:br>
              <a:rPr lang="ru-RU" dirty="0"/>
            </a:br>
            <a:endParaRPr lang="ru-RU" dirty="0"/>
          </a:p>
        </p:txBody>
      </p:sp>
      <p:pic>
        <p:nvPicPr>
          <p:cNvPr id="5" name="Рисунок 4">
            <a:extLst>
              <a:ext uri="{FF2B5EF4-FFF2-40B4-BE49-F238E27FC236}">
                <a16:creationId xmlns:a16="http://schemas.microsoft.com/office/drawing/2014/main" id="{AE61E7B6-3BD9-4A39-8493-D836D0C46BBA}"/>
              </a:ext>
            </a:extLst>
          </p:cNvPr>
          <p:cNvPicPr>
            <a:picLocks noChangeAspect="1"/>
          </p:cNvPicPr>
          <p:nvPr/>
        </p:nvPicPr>
        <p:blipFill>
          <a:blip r:embed="rId2"/>
          <a:stretch>
            <a:fillRect/>
          </a:stretch>
        </p:blipFill>
        <p:spPr>
          <a:xfrm>
            <a:off x="0" y="-1004366"/>
            <a:ext cx="6858000" cy="4850256"/>
          </a:xfrm>
          <a:prstGeom prst="rect">
            <a:avLst/>
          </a:prstGeom>
        </p:spPr>
      </p:pic>
    </p:spTree>
    <p:extLst>
      <p:ext uri="{BB962C8B-B14F-4D97-AF65-F5344CB8AC3E}">
        <p14:creationId xmlns:p14="http://schemas.microsoft.com/office/powerpoint/2010/main" val="320161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66AC5C-AF17-41A8-9B9B-5B16FDDB5F90}"/>
              </a:ext>
            </a:extLst>
          </p:cNvPr>
          <p:cNvSpPr txBox="1"/>
          <p:nvPr/>
        </p:nvSpPr>
        <p:spPr>
          <a:xfrm>
            <a:off x="399046" y="1798296"/>
            <a:ext cx="6288506" cy="2620526"/>
          </a:xfrm>
          <a:prstGeom prst="rect">
            <a:avLst/>
          </a:prstGeom>
          <a:noFill/>
        </p:spPr>
        <p:txBody>
          <a:bodyPr wrap="square">
            <a:spAutoFit/>
          </a:bodyPr>
          <a:lstStyle/>
          <a:p>
            <a:pPr indent="449580" algn="ctr">
              <a:lnSpc>
                <a:spcPct val="115000"/>
              </a:lnSpc>
            </a:pPr>
            <a:r>
              <a:rPr lang="ru-RU" sz="1800" dirty="0">
                <a:effectLst/>
              </a:rPr>
              <a:t>В каникулярный период в учреждении организуется работа детских оздоровительных лагерей с дневным пребыванием через программу оздоровительного лагеря с дневным пребыванием детей «Созвездие улыбок». Целью программы является организация отдыха и оздоровления детей в летний период путем создания оптимальных условий, обеспечивающих полноценный отдых детей и их творческое развитие. </a:t>
            </a:r>
            <a:endParaRPr lang="ru-RU" sz="1800" dirty="0">
              <a:effectLst/>
              <a:latin typeface="Times New Roman" panose="02020603050405020304" pitchFamily="18" charset="0"/>
              <a:ea typeface="Times New Roman" panose="02020603050405020304" pitchFamily="18" charset="0"/>
            </a:endParaRPr>
          </a:p>
        </p:txBody>
      </p:sp>
      <p:sp>
        <p:nvSpPr>
          <p:cNvPr id="7" name="Заголовок 1">
            <a:extLst>
              <a:ext uri="{FF2B5EF4-FFF2-40B4-BE49-F238E27FC236}">
                <a16:creationId xmlns:a16="http://schemas.microsoft.com/office/drawing/2014/main" id="{2BE5A1BA-A37A-4E18-AFDF-B8EB131865BC}"/>
              </a:ext>
            </a:extLst>
          </p:cNvPr>
          <p:cNvSpPr>
            <a:spLocks noGrp="1"/>
          </p:cNvSpPr>
          <p:nvPr>
            <p:ph type="title"/>
          </p:nvPr>
        </p:nvSpPr>
        <p:spPr>
          <a:xfrm>
            <a:off x="1959142" y="441216"/>
            <a:ext cx="3388895" cy="1140940"/>
          </a:xfrm>
        </p:spPr>
        <p:txBody>
          <a:bodyPr>
            <a:normAutofit/>
          </a:bodyPr>
          <a:lstStyle/>
          <a:p>
            <a:r>
              <a:rPr lang="ru-RU" dirty="0"/>
              <a:t>Деятельность учреждения</a:t>
            </a:r>
          </a:p>
        </p:txBody>
      </p:sp>
      <p:pic>
        <p:nvPicPr>
          <p:cNvPr id="6146" name="Picture 2">
            <a:extLst>
              <a:ext uri="{FF2B5EF4-FFF2-40B4-BE49-F238E27FC236}">
                <a16:creationId xmlns:a16="http://schemas.microsoft.com/office/drawing/2014/main" id="{B82AF848-39F7-48BD-A39F-4EE6BBAC8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6" y="4634962"/>
            <a:ext cx="5951621" cy="3969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85F40FD-14DC-40BE-BC55-BB720C0DE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678" y="8604087"/>
            <a:ext cx="5285874" cy="35251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79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CD8FA5-5623-486F-90B6-A4CA363F940A}"/>
              </a:ext>
            </a:extLst>
          </p:cNvPr>
          <p:cNvSpPr>
            <a:spLocks noGrp="1"/>
          </p:cNvSpPr>
          <p:nvPr>
            <p:ph type="title"/>
          </p:nvPr>
        </p:nvSpPr>
        <p:spPr>
          <a:xfrm>
            <a:off x="1300786" y="320843"/>
            <a:ext cx="4666877" cy="1138989"/>
          </a:xfrm>
        </p:spPr>
        <p:txBody>
          <a:bodyPr>
            <a:normAutofit fontScale="90000"/>
          </a:bodyPr>
          <a:lstStyle/>
          <a:p>
            <a:r>
              <a:rPr lang="ru-RU" sz="2000" dirty="0">
                <a:effectLst/>
              </a:rPr>
              <a:t>Участие в конкурсных мероприятиях различного уровня </a:t>
            </a:r>
            <a:br>
              <a:rPr lang="ru-RU" sz="2000" dirty="0">
                <a:effectLst/>
                <a:latin typeface="Times New Roman" panose="02020603050405020304" pitchFamily="18" charset="0"/>
                <a:ea typeface="Times New Roman" panose="02020603050405020304" pitchFamily="18" charset="0"/>
              </a:rPr>
            </a:br>
            <a:endParaRPr lang="ru-RU" dirty="0"/>
          </a:p>
        </p:txBody>
      </p:sp>
      <p:graphicFrame>
        <p:nvGraphicFramePr>
          <p:cNvPr id="7" name="Таблица 7">
            <a:extLst>
              <a:ext uri="{FF2B5EF4-FFF2-40B4-BE49-F238E27FC236}">
                <a16:creationId xmlns:a16="http://schemas.microsoft.com/office/drawing/2014/main" id="{77588D62-05A6-47B8-8610-B6898A9C9194}"/>
              </a:ext>
            </a:extLst>
          </p:cNvPr>
          <p:cNvGraphicFramePr>
            <a:graphicFrameLocks noGrp="1"/>
          </p:cNvGraphicFramePr>
          <p:nvPr>
            <p:extLst>
              <p:ext uri="{D42A27DB-BD31-4B8C-83A1-F6EECF244321}">
                <p14:modId xmlns:p14="http://schemas.microsoft.com/office/powerpoint/2010/main" val="601929655"/>
              </p:ext>
            </p:extLst>
          </p:nvPr>
        </p:nvGraphicFramePr>
        <p:xfrm>
          <a:off x="184484" y="1676400"/>
          <a:ext cx="6489032" cy="8069179"/>
        </p:xfrm>
        <a:graphic>
          <a:graphicData uri="http://schemas.openxmlformats.org/drawingml/2006/table">
            <a:tbl>
              <a:tblPr firstRow="1" bandRow="1">
                <a:tableStyleId>{5C22544A-7EE6-4342-B048-85BDC9FD1C3A}</a:tableStyleId>
              </a:tblPr>
              <a:tblGrid>
                <a:gridCol w="786064">
                  <a:extLst>
                    <a:ext uri="{9D8B030D-6E8A-4147-A177-3AD203B41FA5}">
                      <a16:colId xmlns:a16="http://schemas.microsoft.com/office/drawing/2014/main" val="2924800837"/>
                    </a:ext>
                  </a:extLst>
                </a:gridCol>
                <a:gridCol w="5702968">
                  <a:extLst>
                    <a:ext uri="{9D8B030D-6E8A-4147-A177-3AD203B41FA5}">
                      <a16:colId xmlns:a16="http://schemas.microsoft.com/office/drawing/2014/main" val="3736045010"/>
                    </a:ext>
                  </a:extLst>
                </a:gridCol>
              </a:tblGrid>
              <a:tr h="399640">
                <a:tc>
                  <a:txBody>
                    <a:bodyPr/>
                    <a:lstStyle/>
                    <a:p>
                      <a:r>
                        <a:rPr lang="ru-RU" dirty="0"/>
                        <a:t>Период </a:t>
                      </a:r>
                    </a:p>
                  </a:txBody>
                  <a:tcPr/>
                </a:tc>
                <a:tc>
                  <a:txBody>
                    <a:bodyPr/>
                    <a:lstStyle/>
                    <a:p>
                      <a:r>
                        <a:rPr lang="ru-RU" dirty="0"/>
                        <a:t>Достижения</a:t>
                      </a:r>
                    </a:p>
                  </a:txBody>
                  <a:tcPr/>
                </a:tc>
                <a:extLst>
                  <a:ext uri="{0D108BD9-81ED-4DB2-BD59-A6C34878D82A}">
                    <a16:rowId xmlns:a16="http://schemas.microsoft.com/office/drawing/2014/main" val="4239734080"/>
                  </a:ext>
                </a:extLst>
              </a:tr>
              <a:tr h="2474897">
                <a:tc>
                  <a:txBody>
                    <a:bodyPr/>
                    <a:lstStyle/>
                    <a:p>
                      <a:r>
                        <a:rPr lang="ru-RU" dirty="0"/>
                        <a:t>2018 год</a:t>
                      </a:r>
                    </a:p>
                  </a:txBody>
                  <a:tcPr/>
                </a:tc>
                <a:tc>
                  <a:txBody>
                    <a:bodyPr/>
                    <a:lstStyle/>
                    <a:p>
                      <a:pPr algn="ctr">
                        <a:lnSpc>
                          <a:spcPct val="115000"/>
                        </a:lnSpc>
                      </a:pPr>
                      <a:r>
                        <a:rPr lang="ru-RU" sz="1200" dirty="0">
                          <a:effectLst/>
                          <a:latin typeface="Times New Roman" panose="02020603050405020304" pitchFamily="18" charset="0"/>
                          <a:ea typeface="Times New Roman" panose="02020603050405020304" pitchFamily="18" charset="0"/>
                        </a:rPr>
                        <a:t>2018 год – Победитель регионального этапа Всероссийского детского фестиваль – конкурса «Казачок»;</a:t>
                      </a:r>
                    </a:p>
                    <a:p>
                      <a:pPr algn="ctr">
                        <a:lnSpc>
                          <a:spcPct val="115000"/>
                        </a:lnSpc>
                      </a:pPr>
                      <a:r>
                        <a:rPr lang="ru-RU" sz="1200" dirty="0">
                          <a:effectLst/>
                          <a:latin typeface="Times New Roman" panose="02020603050405020304" pitchFamily="18" charset="0"/>
                          <a:ea typeface="Times New Roman" panose="02020603050405020304" pitchFamily="18" charset="0"/>
                        </a:rPr>
                        <a:t>2018 год – Победитель финала Сахалинской Областной Лиги КВН Сахалинской области;</a:t>
                      </a:r>
                    </a:p>
                    <a:p>
                      <a:pPr algn="ctr">
                        <a:lnSpc>
                          <a:spcPct val="115000"/>
                        </a:lnSpc>
                      </a:pPr>
                      <a:r>
                        <a:rPr lang="ru-RU" sz="1200" dirty="0">
                          <a:effectLst/>
                          <a:latin typeface="Times New Roman" panose="02020603050405020304" pitchFamily="18" charset="0"/>
                          <a:ea typeface="Times New Roman" panose="02020603050405020304" pitchFamily="18" charset="0"/>
                        </a:rPr>
                        <a:t>2018 год – Победитель юбилейного первенства Сахалинской области по боксу «Сахалинские надежды» на кубок А. </a:t>
                      </a:r>
                      <a:r>
                        <a:rPr lang="ru-RU" sz="1200" dirty="0" err="1">
                          <a:effectLst/>
                          <a:latin typeface="Times New Roman" panose="02020603050405020304" pitchFamily="18" charset="0"/>
                          <a:ea typeface="Times New Roman" panose="02020603050405020304" pitchFamily="18" charset="0"/>
                        </a:rPr>
                        <a:t>Агриева</a:t>
                      </a:r>
                      <a:r>
                        <a:rPr lang="ru-RU" sz="1200" dirty="0">
                          <a:effectLst/>
                          <a:latin typeface="Times New Roman" panose="02020603050405020304" pitchFamily="18" charset="0"/>
                          <a:ea typeface="Times New Roman" panose="02020603050405020304" pitchFamily="18" charset="0"/>
                        </a:rPr>
                        <a:t>;</a:t>
                      </a:r>
                    </a:p>
                    <a:p>
                      <a:pPr algn="ctr">
                        <a:lnSpc>
                          <a:spcPct val="115000"/>
                        </a:lnSpc>
                      </a:pPr>
                      <a:r>
                        <a:rPr lang="ru-RU" sz="1200" dirty="0">
                          <a:effectLst/>
                          <a:latin typeface="Times New Roman" panose="02020603050405020304" pitchFamily="18" charset="0"/>
                          <a:ea typeface="Times New Roman" panose="02020603050405020304" pitchFamily="18" charset="0"/>
                        </a:rPr>
                        <a:t>2018 год – Призёр Областного конкурса хореографических коллективов «Сахалинская мозаика»;</a:t>
                      </a:r>
                    </a:p>
                    <a:p>
                      <a:pPr algn="ctr">
                        <a:lnSpc>
                          <a:spcPct val="115000"/>
                        </a:lnSpc>
                      </a:pPr>
                      <a:r>
                        <a:rPr lang="ru-RU" sz="1200" dirty="0">
                          <a:effectLst/>
                          <a:latin typeface="Times New Roman" panose="02020603050405020304" pitchFamily="18" charset="0"/>
                          <a:ea typeface="Times New Roman" panose="02020603050405020304" pitchFamily="18" charset="0"/>
                        </a:rPr>
                        <a:t>2018 год - Победитель регионального этапа Всероссийского конкурса «Доброволец России – 2018» в номинации «Лучший организатор добровольческой деятельности»;</a:t>
                      </a:r>
                    </a:p>
                  </a:txBody>
                  <a:tcPr marL="114300" marR="114300" marT="0" marB="0"/>
                </a:tc>
                <a:extLst>
                  <a:ext uri="{0D108BD9-81ED-4DB2-BD59-A6C34878D82A}">
                    <a16:rowId xmlns:a16="http://schemas.microsoft.com/office/drawing/2014/main" val="2316045187"/>
                  </a:ext>
                </a:extLst>
              </a:tr>
              <a:tr h="5194642">
                <a:tc>
                  <a:txBody>
                    <a:bodyPr/>
                    <a:lstStyle/>
                    <a:p>
                      <a:r>
                        <a:rPr lang="ru-RU" dirty="0"/>
                        <a:t>2019 год</a:t>
                      </a:r>
                    </a:p>
                  </a:txBody>
                  <a:tcPr/>
                </a:tc>
                <a:tc>
                  <a:txBody>
                    <a:bodyPr/>
                    <a:lstStyle/>
                    <a:p>
                      <a:pPr algn="ctr">
                        <a:lnSpc>
                          <a:spcPct val="115000"/>
                        </a:lnSpc>
                      </a:pPr>
                      <a:r>
                        <a:rPr lang="ru-RU" sz="1200" dirty="0">
                          <a:effectLst/>
                          <a:latin typeface="Times New Roman" panose="02020603050405020304" pitchFamily="18" charset="0"/>
                          <a:ea typeface="Times New Roman" panose="02020603050405020304" pitchFamily="18" charset="0"/>
                        </a:rPr>
                        <a:t>2019 год – Победитель всероссийского фестиваль-конкурса «Рождественская Ёлка «Казачий круг»;</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Победитель регионального этапа Всероссийского детского фестиваль – конкурса «Казачок»;</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Победитель </a:t>
                      </a:r>
                      <a:r>
                        <a:rPr lang="en-US" sz="1200" dirty="0">
                          <a:effectLst/>
                          <a:latin typeface="Times New Roman" panose="02020603050405020304" pitchFamily="18" charset="0"/>
                          <a:ea typeface="Times New Roman" panose="02020603050405020304" pitchFamily="18" charset="0"/>
                        </a:rPr>
                        <a:t>XXVI</a:t>
                      </a:r>
                      <a:r>
                        <a:rPr lang="ru-RU" sz="1200" dirty="0">
                          <a:effectLst/>
                          <a:latin typeface="Times New Roman" panose="02020603050405020304" pitchFamily="18" charset="0"/>
                          <a:ea typeface="Times New Roman" panose="02020603050405020304" pitchFamily="18" charset="0"/>
                        </a:rPr>
                        <a:t> Всероссийского фестиваль-конкурса «Казачок Тамани»;</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Призёр первенства Дальневосточного федерального округа по боксу;</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Победитель всероссийского патриотического конкурса «Послы Победы»;</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Призёр областного конкурса детского творчества на противопожарную тематику «Неопалимая купина»;</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Победитель регионального фестиваль – конкурса патриотической песни «Я люблю тебя, Россия»;</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Призёр межрегиональных соревнований по боксу класса «Б» «Юность Сахалина»;</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Призёр первенства Сахалинской области по боксу «Сахалинские Надежды» на кубок А. </a:t>
                      </a:r>
                      <a:r>
                        <a:rPr lang="ru-RU" sz="1200" dirty="0" err="1">
                          <a:effectLst/>
                          <a:latin typeface="Times New Roman" panose="02020603050405020304" pitchFamily="18" charset="0"/>
                          <a:ea typeface="Times New Roman" panose="02020603050405020304" pitchFamily="18" charset="0"/>
                        </a:rPr>
                        <a:t>Агриева</a:t>
                      </a:r>
                      <a:r>
                        <a:rPr lang="ru-RU" sz="1200" dirty="0">
                          <a:effectLst/>
                          <a:latin typeface="Times New Roman" panose="02020603050405020304" pitchFamily="18" charset="0"/>
                          <a:ea typeface="Times New Roman" panose="02020603050405020304" pitchFamily="18" charset="0"/>
                        </a:rPr>
                        <a:t>;</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Призёр межрегиональных соревнований по боксу класса 2Б» Кубок мэра;</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Победитель Всероссийского фестиваль-конкурса искусств «Возрождение»;</a:t>
                      </a:r>
                    </a:p>
                    <a:p>
                      <a:pPr algn="ctr">
                        <a:lnSpc>
                          <a:spcPct val="115000"/>
                        </a:lnSpc>
                      </a:pPr>
                      <a:r>
                        <a:rPr lang="ru-RU" sz="1200" dirty="0">
                          <a:effectLst/>
                          <a:latin typeface="Times New Roman" panose="02020603050405020304" pitchFamily="18" charset="0"/>
                          <a:ea typeface="Times New Roman" panose="02020603050405020304" pitchFamily="18" charset="0"/>
                        </a:rPr>
                        <a:t>2019 год – Призёр чемпионата Сахалинской области по боксу и региональных спортивных соревнованиях «Кубок Победы»;</a:t>
                      </a:r>
                    </a:p>
                  </a:txBody>
                  <a:tcPr marL="114300" marR="114300" marT="0" marB="0"/>
                </a:tc>
                <a:extLst>
                  <a:ext uri="{0D108BD9-81ED-4DB2-BD59-A6C34878D82A}">
                    <a16:rowId xmlns:a16="http://schemas.microsoft.com/office/drawing/2014/main" val="738194184"/>
                  </a:ext>
                </a:extLst>
              </a:tr>
            </a:tbl>
          </a:graphicData>
        </a:graphic>
      </p:graphicFrame>
    </p:spTree>
    <p:extLst>
      <p:ext uri="{BB962C8B-B14F-4D97-AF65-F5344CB8AC3E}">
        <p14:creationId xmlns:p14="http://schemas.microsoft.com/office/powerpoint/2010/main" val="244789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7">
            <a:extLst>
              <a:ext uri="{FF2B5EF4-FFF2-40B4-BE49-F238E27FC236}">
                <a16:creationId xmlns:a16="http://schemas.microsoft.com/office/drawing/2014/main" id="{E1DBF3FD-2EEE-413B-9B49-4B7CD412A121}"/>
              </a:ext>
            </a:extLst>
          </p:cNvPr>
          <p:cNvGraphicFramePr>
            <a:graphicFrameLocks noGrp="1"/>
          </p:cNvGraphicFramePr>
          <p:nvPr>
            <p:extLst>
              <p:ext uri="{D42A27DB-BD31-4B8C-83A1-F6EECF244321}">
                <p14:modId xmlns:p14="http://schemas.microsoft.com/office/powerpoint/2010/main" val="3018776324"/>
              </p:ext>
            </p:extLst>
          </p:nvPr>
        </p:nvGraphicFramePr>
        <p:xfrm>
          <a:off x="184484" y="208549"/>
          <a:ext cx="6489032" cy="7284530"/>
        </p:xfrm>
        <a:graphic>
          <a:graphicData uri="http://schemas.openxmlformats.org/drawingml/2006/table">
            <a:tbl>
              <a:tblPr firstRow="1" bandRow="1">
                <a:tableStyleId>{5C22544A-7EE6-4342-B048-85BDC9FD1C3A}</a:tableStyleId>
              </a:tblPr>
              <a:tblGrid>
                <a:gridCol w="786064">
                  <a:extLst>
                    <a:ext uri="{9D8B030D-6E8A-4147-A177-3AD203B41FA5}">
                      <a16:colId xmlns:a16="http://schemas.microsoft.com/office/drawing/2014/main" val="2924800837"/>
                    </a:ext>
                  </a:extLst>
                </a:gridCol>
                <a:gridCol w="5702968">
                  <a:extLst>
                    <a:ext uri="{9D8B030D-6E8A-4147-A177-3AD203B41FA5}">
                      <a16:colId xmlns:a16="http://schemas.microsoft.com/office/drawing/2014/main" val="3736045010"/>
                    </a:ext>
                  </a:extLst>
                </a:gridCol>
              </a:tblGrid>
              <a:tr h="273251">
                <a:tc>
                  <a:txBody>
                    <a:bodyPr/>
                    <a:lstStyle/>
                    <a:p>
                      <a:r>
                        <a:rPr lang="ru-RU" dirty="0"/>
                        <a:t>Период </a:t>
                      </a:r>
                    </a:p>
                  </a:txBody>
                  <a:tcPr/>
                </a:tc>
                <a:tc>
                  <a:txBody>
                    <a:bodyPr/>
                    <a:lstStyle/>
                    <a:p>
                      <a:r>
                        <a:rPr lang="ru-RU" dirty="0"/>
                        <a:t>Достижения</a:t>
                      </a:r>
                    </a:p>
                  </a:txBody>
                  <a:tcPr/>
                </a:tc>
                <a:extLst>
                  <a:ext uri="{0D108BD9-81ED-4DB2-BD59-A6C34878D82A}">
                    <a16:rowId xmlns:a16="http://schemas.microsoft.com/office/drawing/2014/main" val="4239734080"/>
                  </a:ext>
                </a:extLst>
              </a:tr>
              <a:tr h="3465268">
                <a:tc>
                  <a:txBody>
                    <a:bodyPr/>
                    <a:lstStyle/>
                    <a:p>
                      <a:r>
                        <a:rPr lang="ru-RU" dirty="0"/>
                        <a:t>2020 год</a:t>
                      </a:r>
                    </a:p>
                  </a:txBody>
                  <a:tcPr/>
                </a:tc>
                <a:tc>
                  <a:txBody>
                    <a:bodyPr/>
                    <a:lstStyle/>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Всероссийского фестиваль-конкурса «Рождественская Ёлка «Казачий круг»;</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13-х областного фестиваля коренных народов Севера;</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областного конкурса художественного творчества детей «Радуга творчества», посвящённого 75-летию Победы в ВОВ 1941-1945 </a:t>
                      </a:r>
                      <a:r>
                        <a:rPr lang="ru-RU" sz="1200" dirty="0" err="1">
                          <a:effectLst/>
                          <a:latin typeface="Times New Roman" panose="02020603050405020304" pitchFamily="18" charset="0"/>
                          <a:ea typeface="Times New Roman" panose="02020603050405020304" pitchFamily="18" charset="0"/>
                        </a:rPr>
                        <a:t>г.г</a:t>
                      </a:r>
                      <a:r>
                        <a:rPr lang="ru-RU" sz="1200" dirty="0">
                          <a:effectLst/>
                          <a:latin typeface="Times New Roman" panose="02020603050405020304" pitchFamily="18" charset="0"/>
                          <a:ea typeface="Times New Roman" panose="02020603050405020304" pitchFamily="18" charset="0"/>
                        </a:rPr>
                        <a:t>.;</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3-го Международного кастинг-конкурса искусства и творчества «Сияние – 2020»;</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Всероссийского конкурса «За нами Победа»;</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Всероссийского фестиваль-конкурса «Казань встречает друзей»;</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Всероссийского национальный конкурса искусств «Виктория», посвящённого 75-годовщины Победы ВОВ 1941-1945 </a:t>
                      </a:r>
                      <a:r>
                        <a:rPr lang="ru-RU" sz="1200" dirty="0" err="1">
                          <a:effectLst/>
                          <a:latin typeface="Times New Roman" panose="02020603050405020304" pitchFamily="18" charset="0"/>
                          <a:ea typeface="Times New Roman" panose="02020603050405020304" pitchFamily="18" charset="0"/>
                        </a:rPr>
                        <a:t>г.г</a:t>
                      </a:r>
                      <a:r>
                        <a:rPr lang="ru-RU" sz="1200" dirty="0">
                          <a:effectLst/>
                          <a:latin typeface="Times New Roman" panose="02020603050405020304" pitchFamily="18" charset="0"/>
                          <a:ea typeface="Times New Roman" panose="02020603050405020304" pitchFamily="18" charset="0"/>
                        </a:rPr>
                        <a:t>.;</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Международного фестиваль-конкурса «Сияние сердец»;</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Всероссийского фестиваль – конкурса «Казачок Тамани»;</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10-го Всероссийского фестиваль – конкурса «Казачья застава»;</a:t>
                      </a:r>
                    </a:p>
                    <a:p>
                      <a:pPr algn="ctr">
                        <a:lnSpc>
                          <a:spcPct val="115000"/>
                        </a:lnSpc>
                      </a:pPr>
                      <a:r>
                        <a:rPr lang="ru-RU" sz="1200" dirty="0">
                          <a:effectLst/>
                          <a:latin typeface="Times New Roman" panose="02020603050405020304" pitchFamily="18" charset="0"/>
                          <a:ea typeface="Times New Roman" panose="02020603050405020304" pitchFamily="18" charset="0"/>
                        </a:rPr>
                        <a:t>2020 год – Победитель номинации Всероссийского дистанционного заочного конкурса «</a:t>
                      </a:r>
                      <a:r>
                        <a:rPr lang="ru-RU" sz="1200" dirty="0" err="1">
                          <a:effectLst/>
                          <a:latin typeface="Times New Roman" panose="02020603050405020304" pitchFamily="18" charset="0"/>
                          <a:ea typeface="Times New Roman" panose="02020603050405020304" pitchFamily="18" charset="0"/>
                        </a:rPr>
                        <a:t>Векториада</a:t>
                      </a:r>
                      <a:r>
                        <a:rPr lang="ru-RU" sz="1200" dirty="0">
                          <a:effectLst/>
                          <a:latin typeface="Times New Roman" panose="02020603050405020304" pitchFamily="18" charset="0"/>
                          <a:ea typeface="Times New Roman" panose="02020603050405020304" pitchFamily="18" charset="0"/>
                        </a:rPr>
                        <a:t> – 2020»;</a:t>
                      </a:r>
                    </a:p>
                  </a:txBody>
                  <a:tcPr marL="114300" marR="114300" marT="0" marB="0"/>
                </a:tc>
                <a:extLst>
                  <a:ext uri="{0D108BD9-81ED-4DB2-BD59-A6C34878D82A}">
                    <a16:rowId xmlns:a16="http://schemas.microsoft.com/office/drawing/2014/main" val="2316045187"/>
                  </a:ext>
                </a:extLst>
              </a:tr>
              <a:tr h="3079373">
                <a:tc>
                  <a:txBody>
                    <a:bodyPr/>
                    <a:lstStyle/>
                    <a:p>
                      <a:r>
                        <a:rPr lang="ru-RU" dirty="0"/>
                        <a:t>2021 </a:t>
                      </a:r>
                    </a:p>
                    <a:p>
                      <a:r>
                        <a:rPr lang="ru-RU" dirty="0"/>
                        <a:t>год</a:t>
                      </a:r>
                    </a:p>
                  </a:txBody>
                  <a:tcPr/>
                </a:tc>
                <a:tc>
                  <a:txBody>
                    <a:bodyPr/>
                    <a:lstStyle/>
                    <a:p>
                      <a:pPr algn="ctr">
                        <a:lnSpc>
                          <a:spcPct val="115000"/>
                        </a:lnSpc>
                      </a:pPr>
                      <a:r>
                        <a:rPr lang="ru-RU" sz="1200" dirty="0">
                          <a:effectLst/>
                          <a:latin typeface="Times New Roman" panose="02020603050405020304" pitchFamily="18" charset="0"/>
                          <a:ea typeface="Times New Roman" panose="02020603050405020304" pitchFamily="18" charset="0"/>
                        </a:rPr>
                        <a:t>2021 год – Победитель регионального этапа Всероссийского детского фестиваль – конкурса «Казачок»;</a:t>
                      </a:r>
                    </a:p>
                    <a:p>
                      <a:pPr algn="ctr">
                        <a:lnSpc>
                          <a:spcPct val="115000"/>
                        </a:lnSpc>
                      </a:pPr>
                      <a:r>
                        <a:rPr lang="ru-RU" sz="1200" dirty="0">
                          <a:effectLst/>
                          <a:latin typeface="Times New Roman" panose="02020603050405020304" pitchFamily="18" charset="0"/>
                          <a:ea typeface="Times New Roman" panose="02020603050405020304" pitchFamily="18" charset="0"/>
                        </a:rPr>
                        <a:t>2021 год – Победитель 27-й Всероссийского фестиваль – конкурса «Рождественская ёлка «Казачий круг»;</a:t>
                      </a:r>
                    </a:p>
                    <a:p>
                      <a:pPr algn="ctr">
                        <a:lnSpc>
                          <a:spcPct val="115000"/>
                        </a:lnSpc>
                      </a:pPr>
                      <a:r>
                        <a:rPr lang="ru-RU" sz="1200" dirty="0">
                          <a:effectLst/>
                          <a:latin typeface="Times New Roman" panose="02020603050405020304" pitchFamily="18" charset="0"/>
                          <a:ea typeface="Times New Roman" panose="02020603050405020304" pitchFamily="18" charset="0"/>
                        </a:rPr>
                        <a:t>2021 год – Победитель кубка России по художественному творчеству 28-го международного фестиваль – конкурса детско-молодежного творчества и педагогических инноваций и др. </a:t>
                      </a:r>
                    </a:p>
                    <a:p>
                      <a:pPr algn="ctr">
                        <a:lnSpc>
                          <a:spcPct val="115000"/>
                        </a:lnSpc>
                      </a:pPr>
                      <a:r>
                        <a:rPr lang="ru-RU" sz="1200" dirty="0">
                          <a:effectLst/>
                          <a:latin typeface="Times New Roman" panose="02020603050405020304" pitchFamily="18" charset="0"/>
                          <a:ea typeface="Times New Roman" panose="02020603050405020304" pitchFamily="18" charset="0"/>
                        </a:rPr>
                        <a:t>2021 год – Победитель 28-го Всероссийского фестиваль-конкурса «Казачок Тамани»;</a:t>
                      </a:r>
                    </a:p>
                    <a:p>
                      <a:pPr algn="ctr">
                        <a:lnSpc>
                          <a:spcPct val="115000"/>
                        </a:lnSpc>
                      </a:pPr>
                      <a:r>
                        <a:rPr lang="ru-RU" sz="1200" dirty="0">
                          <a:effectLst/>
                          <a:latin typeface="Times New Roman" panose="02020603050405020304" pitchFamily="18" charset="0"/>
                          <a:ea typeface="Times New Roman" panose="02020603050405020304" pitchFamily="18" charset="0"/>
                        </a:rPr>
                        <a:t>2021 год – Призёр областного конкурса «Лучшая организация дополнительного образования»;</a:t>
                      </a:r>
                    </a:p>
                    <a:p>
                      <a:pPr algn="ctr">
                        <a:lnSpc>
                          <a:spcPct val="115000"/>
                        </a:lnSpc>
                      </a:pPr>
                      <a:r>
                        <a:rPr lang="ru-RU" sz="1200" dirty="0">
                          <a:effectLst/>
                          <a:latin typeface="Times New Roman" panose="02020603050405020304" pitchFamily="18" charset="0"/>
                          <a:ea typeface="Times New Roman" panose="02020603050405020304" pitchFamily="18" charset="0"/>
                        </a:rPr>
                        <a:t>2021 - Победитель Всероссийского педагогического конкурса «Мой лучший проект»;</a:t>
                      </a:r>
                      <a:r>
                        <a:rPr lang="ru-RU" sz="1350" kern="1200" dirty="0">
                          <a:solidFill>
                            <a:schemeClr val="dk1"/>
                          </a:solidFill>
                          <a:effectLst/>
                          <a:latin typeface="+mn-lt"/>
                          <a:ea typeface="+mn-ea"/>
                          <a:cs typeface="+mn-cs"/>
                        </a:rPr>
                        <a:t> </a:t>
                      </a:r>
                    </a:p>
                    <a:p>
                      <a:pPr algn="ctr">
                        <a:lnSpc>
                          <a:spcPct val="115000"/>
                        </a:lnSpc>
                      </a:pPr>
                      <a:r>
                        <a:rPr lang="ru-RU" sz="1350" kern="1200" dirty="0">
                          <a:solidFill>
                            <a:schemeClr val="dk1"/>
                          </a:solidFill>
                          <a:effectLst/>
                          <a:latin typeface="+mn-lt"/>
                          <a:ea typeface="+mn-ea"/>
                          <a:cs typeface="+mn-cs"/>
                        </a:rPr>
                        <a:t>2022 год – Победитель 28-го Всероссийского фестиваль-конкурса «Рождественская ёлка «Казачий круг».</a:t>
                      </a:r>
                      <a:endParaRPr lang="ru-RU" sz="1200" dirty="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738194184"/>
                  </a:ext>
                </a:extLst>
              </a:tr>
            </a:tbl>
          </a:graphicData>
        </a:graphic>
      </p:graphicFrame>
      <p:pic>
        <p:nvPicPr>
          <p:cNvPr id="9218" name="Picture 2" descr="Достижения учреждения">
            <a:extLst>
              <a:ext uri="{FF2B5EF4-FFF2-40B4-BE49-F238E27FC236}">
                <a16:creationId xmlns:a16="http://schemas.microsoft.com/office/drawing/2014/main" id="{554C0931-3C56-4747-B575-0F2D04F5E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2" y="7837070"/>
            <a:ext cx="6673516" cy="3753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78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68E6A0-8F19-482B-B703-38634D5EA982}"/>
              </a:ext>
            </a:extLst>
          </p:cNvPr>
          <p:cNvSpPr>
            <a:spLocks noGrp="1"/>
          </p:cNvSpPr>
          <p:nvPr>
            <p:ph type="title"/>
          </p:nvPr>
        </p:nvSpPr>
        <p:spPr>
          <a:xfrm>
            <a:off x="1733924" y="207050"/>
            <a:ext cx="3672266" cy="1637792"/>
          </a:xfrm>
        </p:spPr>
        <p:txBody>
          <a:bodyPr/>
          <a:lstStyle/>
          <a:p>
            <a:r>
              <a:rPr lang="ru-RU" sz="1800" dirty="0">
                <a:effectLst/>
                <a:latin typeface="Times New Roman" panose="02020603050405020304" pitchFamily="18" charset="0"/>
                <a:ea typeface="Times New Roman" panose="02020603050405020304" pitchFamily="18" charset="0"/>
              </a:rPr>
              <a:t>Инновационная работа</a:t>
            </a:r>
            <a:endParaRPr lang="ru-RU" dirty="0"/>
          </a:p>
        </p:txBody>
      </p:sp>
      <p:sp>
        <p:nvSpPr>
          <p:cNvPr id="11" name="TextBox 10">
            <a:extLst>
              <a:ext uri="{FF2B5EF4-FFF2-40B4-BE49-F238E27FC236}">
                <a16:creationId xmlns:a16="http://schemas.microsoft.com/office/drawing/2014/main" id="{0C5A9E98-8CEC-4B45-A23A-B2C9F9275930}"/>
              </a:ext>
            </a:extLst>
          </p:cNvPr>
          <p:cNvSpPr txBox="1"/>
          <p:nvPr/>
        </p:nvSpPr>
        <p:spPr>
          <a:xfrm>
            <a:off x="782052" y="1977632"/>
            <a:ext cx="5293895" cy="6572825"/>
          </a:xfrm>
          <a:prstGeom prst="rect">
            <a:avLst/>
          </a:prstGeom>
          <a:noFill/>
        </p:spPr>
        <p:txBody>
          <a:bodyPr wrap="square">
            <a:spAutoFit/>
          </a:bodyPr>
          <a:lstStyle/>
          <a:p>
            <a:pPr marL="342900" lvl="0" indent="-342900" algn="ctr">
              <a:lnSpc>
                <a:spcPct val="115000"/>
              </a:lnSpc>
              <a:buFont typeface="Symbol" panose="05050102010706020507" pitchFamily="18" charset="2"/>
              <a:buChar char=""/>
              <a:tabLst>
                <a:tab pos="3982085" algn="l"/>
              </a:tabLst>
            </a:pPr>
            <a:r>
              <a:rPr lang="ru-RU" dirty="0"/>
              <a:t>2015 год – муниципальная инновационная площадка «Программы организации внеурочной деятельности»;</a:t>
            </a:r>
            <a:endParaRPr lang="ru-RU" sz="1600" dirty="0"/>
          </a:p>
          <a:p>
            <a:pPr marL="342900" lvl="0" indent="-342900" algn="ctr">
              <a:lnSpc>
                <a:spcPct val="115000"/>
              </a:lnSpc>
              <a:buFont typeface="Symbol" panose="05050102010706020507" pitchFamily="18" charset="2"/>
              <a:buChar char=""/>
              <a:tabLst>
                <a:tab pos="3982085" algn="l"/>
              </a:tabLst>
            </a:pPr>
            <a:r>
              <a:rPr lang="ru-RU" dirty="0"/>
              <a:t>2015 год - сетевое сообщество по проблемам реализации ФГОС ООО на базе опорных учреждений;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a:lnSpc>
                <a:spcPct val="115000"/>
              </a:lnSpc>
              <a:buFont typeface="Symbol" panose="05050102010706020507" pitchFamily="18" charset="2"/>
              <a:buChar char=""/>
              <a:tabLst>
                <a:tab pos="3982085" algn="l"/>
              </a:tabLst>
            </a:pPr>
            <a:r>
              <a:rPr lang="ru-RU" sz="1800" dirty="0">
                <a:effectLst/>
              </a:rPr>
              <a:t>2016 год - опорное учреждения «Воспитательная система образовательного учреждения, ориентированная на социальное, общекультурное и духовно- нравственное развитие;</a:t>
            </a:r>
            <a:endParaRPr lang="ru-RU" sz="1600" dirty="0">
              <a:effectLst/>
            </a:endParaRPr>
          </a:p>
          <a:p>
            <a:pPr marL="342900" lvl="0" indent="-342900" algn="ctr">
              <a:lnSpc>
                <a:spcPct val="115000"/>
              </a:lnSpc>
              <a:buFont typeface="Symbol" panose="05050102010706020507" pitchFamily="18" charset="2"/>
              <a:buChar char=""/>
              <a:tabLst>
                <a:tab pos="3982085" algn="l"/>
              </a:tabLst>
            </a:pPr>
            <a:r>
              <a:rPr lang="ru-RU" sz="1800" dirty="0">
                <a:effectLst/>
              </a:rPr>
              <a:t>2019 год – организация работы инженерно-технических классов в рамках национального проекта «Образование»;</a:t>
            </a:r>
            <a:endParaRPr lang="ru-RU" sz="1600" dirty="0">
              <a:effectLst/>
            </a:endParaRPr>
          </a:p>
          <a:p>
            <a:pPr marL="342900" lvl="0" indent="-342900" algn="ctr">
              <a:lnSpc>
                <a:spcPct val="115000"/>
              </a:lnSpc>
              <a:buFont typeface="Symbol" panose="05050102010706020507" pitchFamily="18" charset="2"/>
              <a:buChar char=""/>
              <a:tabLst>
                <a:tab pos="3982085" algn="l"/>
              </a:tabLst>
            </a:pPr>
            <a:r>
              <a:rPr lang="ru-RU" sz="1800" dirty="0">
                <a:effectLst/>
              </a:rPr>
              <a:t>2020 год – муниципальный опорный центр дополнительного образования МО ГО «Охинский»;</a:t>
            </a:r>
            <a:endParaRPr lang="ru-RU" sz="1600" dirty="0">
              <a:effectLst/>
            </a:endParaRPr>
          </a:p>
          <a:p>
            <a:pPr marL="342900" lvl="0" indent="-342900" algn="ctr">
              <a:lnSpc>
                <a:spcPct val="115000"/>
              </a:lnSpc>
              <a:spcAft>
                <a:spcPts val="1000"/>
              </a:spcAft>
              <a:buFont typeface="Symbol" panose="05050102010706020507" pitchFamily="18" charset="2"/>
              <a:buChar char=""/>
              <a:tabLst>
                <a:tab pos="3982085" algn="l"/>
              </a:tabLst>
            </a:pPr>
            <a:r>
              <a:rPr lang="ru-RU" sz="1800" dirty="0">
                <a:effectLst/>
              </a:rPr>
              <a:t>2021 год – муниципальный ресурсный центр Всероссийской детско-юношеской организации «Российское движение школьников»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5" name="Picture 5">
            <a:extLst>
              <a:ext uri="{FF2B5EF4-FFF2-40B4-BE49-F238E27FC236}">
                <a16:creationId xmlns:a16="http://schemas.microsoft.com/office/drawing/2014/main" id="{D0B28E24-05D6-4DEB-9478-94E939E54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46" y="8295333"/>
            <a:ext cx="5755107" cy="3838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02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814176-4C7C-4663-BAA3-4BB82DE563EF}"/>
              </a:ext>
            </a:extLst>
          </p:cNvPr>
          <p:cNvSpPr>
            <a:spLocks noGrp="1"/>
          </p:cNvSpPr>
          <p:nvPr>
            <p:ph type="title"/>
          </p:nvPr>
        </p:nvSpPr>
        <p:spPr>
          <a:xfrm>
            <a:off x="1463434" y="158924"/>
            <a:ext cx="3931132" cy="1300908"/>
          </a:xfrm>
        </p:spPr>
        <p:txBody>
          <a:bodyPr/>
          <a:lstStyle/>
          <a:p>
            <a:r>
              <a:rPr lang="ru-RU" sz="1800" dirty="0">
                <a:effectLst/>
                <a:latin typeface="Times New Roman" panose="02020603050405020304" pitchFamily="18" charset="0"/>
                <a:ea typeface="Times New Roman" panose="02020603050405020304" pitchFamily="18" charset="0"/>
              </a:rPr>
              <a:t>Создание условий для функционирования и развития учреждения</a:t>
            </a:r>
            <a:endParaRPr lang="ru-RU" dirty="0"/>
          </a:p>
        </p:txBody>
      </p:sp>
      <p:sp>
        <p:nvSpPr>
          <p:cNvPr id="7" name="TextBox 6">
            <a:extLst>
              <a:ext uri="{FF2B5EF4-FFF2-40B4-BE49-F238E27FC236}">
                <a16:creationId xmlns:a16="http://schemas.microsoft.com/office/drawing/2014/main" id="{E36D4381-589D-4DB2-9FAC-CFEF5DD91CB9}"/>
              </a:ext>
            </a:extLst>
          </p:cNvPr>
          <p:cNvSpPr txBox="1"/>
          <p:nvPr/>
        </p:nvSpPr>
        <p:spPr>
          <a:xfrm>
            <a:off x="600764" y="1627747"/>
            <a:ext cx="5688556" cy="5487464"/>
          </a:xfrm>
          <a:prstGeom prst="rect">
            <a:avLst/>
          </a:prstGeom>
          <a:noFill/>
        </p:spPr>
        <p:txBody>
          <a:bodyPr wrap="square">
            <a:spAutoFit/>
          </a:bodyPr>
          <a:lstStyle/>
          <a:p>
            <a:pPr algn="ctr">
              <a:lnSpc>
                <a:spcPct val="115000"/>
              </a:lnSpc>
            </a:pPr>
            <a:r>
              <a:rPr lang="ru-RU" sz="1800" dirty="0">
                <a:effectLst/>
              </a:rPr>
              <a:t>Дом детства и юношества г. Охи работает стабильно, ритмично, в постоянном творческом поиске, располагает потенциалом для эффективного создания образовательной среды дополнительного образования. Учреждение идёт по пути наращивания своих образовательных возможностей за счет собственной образовательной системы, за счет расширения связей в рамках взаимодействия:</a:t>
            </a:r>
          </a:p>
          <a:p>
            <a:pPr algn="ctr">
              <a:lnSpc>
                <a:spcPct val="115000"/>
              </a:lnSpc>
            </a:pPr>
            <a:endParaRPr lang="ru-RU" sz="1800" dirty="0">
              <a:effectLst/>
            </a:endParaRPr>
          </a:p>
          <a:p>
            <a:pPr algn="ctr">
              <a:lnSpc>
                <a:spcPct val="115000"/>
              </a:lnSpc>
            </a:pPr>
            <a:r>
              <a:rPr lang="ru-RU" sz="1800" dirty="0">
                <a:effectLst/>
              </a:rPr>
              <a:t>1. Интеграция основного и дополнительного образования в обеспечении индивидуальных траекторий развития.</a:t>
            </a:r>
          </a:p>
          <a:p>
            <a:pPr algn="ctr">
              <a:lnSpc>
                <a:spcPct val="115000"/>
              </a:lnSpc>
            </a:pPr>
            <a:r>
              <a:rPr lang="ru-RU" sz="1800" dirty="0">
                <a:effectLst/>
              </a:rPr>
              <a:t>2. Моделирование практик дополнительного образования.</a:t>
            </a:r>
          </a:p>
          <a:p>
            <a:pPr algn="ctr">
              <a:lnSpc>
                <a:spcPct val="115000"/>
              </a:lnSpc>
            </a:pPr>
            <a:r>
              <a:rPr lang="ru-RU" sz="1800" dirty="0">
                <a:effectLst/>
              </a:rPr>
              <a:t>3. Поддержка талантливых, одаренных детей, проявляющих способности в различных видах деятельности.</a:t>
            </a:r>
            <a:endParaRPr lang="ru-RU" sz="1800" dirty="0">
              <a:effectLst/>
              <a:latin typeface="Times New Roman" panose="02020603050405020304" pitchFamily="18" charset="0"/>
              <a:ea typeface="Times New Roman" panose="02020603050405020304" pitchFamily="18" charset="0"/>
            </a:endParaRPr>
          </a:p>
        </p:txBody>
      </p:sp>
      <p:pic>
        <p:nvPicPr>
          <p:cNvPr id="11267" name="Picture 3">
            <a:extLst>
              <a:ext uri="{FF2B5EF4-FFF2-40B4-BE49-F238E27FC236}">
                <a16:creationId xmlns:a16="http://schemas.microsoft.com/office/drawing/2014/main" id="{45A8BE84-015B-44B3-A326-23836CB1C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5" y="7283126"/>
            <a:ext cx="6735330" cy="4491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33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A20BF8-3EAB-42B4-B557-85658C36C234}"/>
              </a:ext>
            </a:extLst>
          </p:cNvPr>
          <p:cNvSpPr>
            <a:spLocks noGrp="1"/>
          </p:cNvSpPr>
          <p:nvPr>
            <p:ph type="title"/>
          </p:nvPr>
        </p:nvSpPr>
        <p:spPr>
          <a:xfrm>
            <a:off x="1721203" y="158922"/>
            <a:ext cx="3415592" cy="947983"/>
          </a:xfrm>
        </p:spPr>
        <p:txBody>
          <a:bodyPr>
            <a:normAutofit fontScale="90000"/>
          </a:bodyPr>
          <a:lstStyle/>
          <a:p>
            <a:r>
              <a:rPr lang="ru-RU" sz="2000" dirty="0"/>
              <a:t>Региональные</a:t>
            </a:r>
            <a:br>
              <a:rPr lang="ru-RU" sz="2000" dirty="0"/>
            </a:br>
            <a:r>
              <a:rPr lang="ru-RU" sz="2000" dirty="0"/>
              <a:t> и федеральные гранты</a:t>
            </a:r>
            <a:endParaRPr lang="ru-RU" dirty="0"/>
          </a:p>
        </p:txBody>
      </p:sp>
      <p:sp>
        <p:nvSpPr>
          <p:cNvPr id="10" name="TextBox 9">
            <a:extLst>
              <a:ext uri="{FF2B5EF4-FFF2-40B4-BE49-F238E27FC236}">
                <a16:creationId xmlns:a16="http://schemas.microsoft.com/office/drawing/2014/main" id="{52B0881A-A0F4-4BB6-AE32-895E19055F6E}"/>
              </a:ext>
            </a:extLst>
          </p:cNvPr>
          <p:cNvSpPr txBox="1"/>
          <p:nvPr/>
        </p:nvSpPr>
        <p:spPr>
          <a:xfrm>
            <a:off x="0" y="1106905"/>
            <a:ext cx="6857999" cy="7849072"/>
          </a:xfrm>
          <a:prstGeom prst="rect">
            <a:avLst/>
          </a:prstGeom>
          <a:noFill/>
        </p:spPr>
        <p:txBody>
          <a:bodyPr wrap="square">
            <a:spAutoFit/>
          </a:bodyPr>
          <a:lstStyle/>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2015 год- Победитель конкурса на предоставления грантов Сахалинской области в сфере дошкольного и дополнительного образования детей;</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2015 год – Грант федерального агентства по делам молодежи «Росмолодёжь» на реализацию проекта – победителя Всероссийского молодёжного образовательного форума «Территория смыслов на Клязьме» на реализацию проекта «Межмуниципальный молодежный образовательный форум «Формула успеха»;</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2018 год – Грант Правительства Сахалинской области на реализацию проекта «</a:t>
            </a:r>
            <a:r>
              <a:rPr lang="en-US" sz="1600" dirty="0">
                <a:effectLst/>
                <a:latin typeface="Corbel" panose="020B0503020204020204" pitchFamily="34" charset="0"/>
              </a:rPr>
              <a:t>Smart</a:t>
            </a:r>
            <a:r>
              <a:rPr lang="ru-RU" sz="1600" dirty="0">
                <a:effectLst/>
                <a:latin typeface="Corbel" panose="020B0503020204020204" pitchFamily="34" charset="0"/>
              </a:rPr>
              <a:t>-среда»;</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2018 год - Грант Правительства Сахалинской области на реализацию проекта «Муниципальный конвейер молодёжных проектов»;</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2018 год - Грант Правительства Сахалинской области на реализацию проекта «Премия лучших волонтерский практик «Доброволец года»;</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2018 год -Победители конкурса на предоставления грантов Сахалинской области в сфере дошкольного и дополнительного образования детей;</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2019 год - Грант Правительства Сахалинской области на реализацию проекта «Школа военно-патриотического воспитания «Живой музей»;</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2019 год - Грант Правительства Сахалинской области на реализацию проекта «Молодёжный медиа центр «ММЦ»;</a:t>
            </a:r>
          </a:p>
          <a:p>
            <a:pPr marL="342900" lvl="0" indent="-342900" algn="ctr">
              <a:lnSpc>
                <a:spcPct val="115000"/>
              </a:lnSpc>
              <a:buFont typeface="Symbol" panose="05050102010706020507" pitchFamily="18" charset="2"/>
              <a:buChar char=""/>
            </a:pPr>
            <a:r>
              <a:rPr lang="ru-RU" sz="1600" dirty="0">
                <a:effectLst/>
                <a:latin typeface="Corbel" panose="020B0503020204020204" pitchFamily="34" charset="0"/>
              </a:rPr>
              <a:t>2020 год - Грант Правительства Сахалинской области на реализацию проекта «Развитие смарт среды».</a:t>
            </a:r>
          </a:p>
          <a:p>
            <a:pPr marL="342900" lvl="0" indent="-342900" algn="ctr">
              <a:lnSpc>
                <a:spcPct val="115000"/>
              </a:lnSpc>
              <a:spcAft>
                <a:spcPts val="1000"/>
              </a:spcAft>
              <a:buFont typeface="Symbol" panose="05050102010706020507" pitchFamily="18" charset="2"/>
              <a:buChar char=""/>
            </a:pPr>
            <a:r>
              <a:rPr lang="ru-RU" sz="1600" dirty="0">
                <a:effectLst/>
                <a:latin typeface="Corbel" panose="020B0503020204020204" pitchFamily="34" charset="0"/>
              </a:rPr>
              <a:t>2021 год – Грант компании «Эксон Нефтегаз Лимитед» для реализации проекта «Школа биомедицины»;</a:t>
            </a:r>
            <a:endParaRPr lang="ru-RU" sz="1600" dirty="0">
              <a:latin typeface="Corbel" panose="020B0503020204020204" pitchFamily="34" charset="0"/>
              <a:cs typeface="Times New Roman" panose="02020603050405020304" pitchFamily="18" charset="0"/>
            </a:endParaRPr>
          </a:p>
          <a:p>
            <a:pPr marL="342900" lvl="0" indent="-342900" algn="ctr">
              <a:lnSpc>
                <a:spcPct val="115000"/>
              </a:lnSpc>
              <a:spcAft>
                <a:spcPts val="1000"/>
              </a:spcAft>
              <a:buFont typeface="Symbol" panose="05050102010706020507" pitchFamily="18" charset="2"/>
              <a:buChar char=""/>
            </a:pPr>
            <a:r>
              <a:rPr kumimoji="0" lang="ru-RU" altLang="ru-RU" sz="1600" i="0" u="none" strike="noStrike" cap="none" normalizeH="0" baseline="0" dirty="0">
                <a:ln>
                  <a:noFill/>
                </a:ln>
                <a:solidFill>
                  <a:schemeClr val="tx1"/>
                </a:solidFill>
                <a:effectLst/>
                <a:latin typeface="Corbel" panose="020B0503020204020204" pitchFamily="34" charset="0"/>
                <a:ea typeface="Times New Roman" panose="02020603050405020304" pitchFamily="18" charset="0"/>
              </a:rPr>
              <a:t>2021 год – Грант компании «Эксон Нефтегаз Лимитед» для реализации проекта «Киберспорт</a:t>
            </a:r>
            <a:r>
              <a:rPr kumimoji="0" lang="en-US" altLang="ru-RU" sz="1600" i="0" u="none" strike="noStrike" cap="none" normalizeH="0" baseline="0" dirty="0">
                <a:ln>
                  <a:noFill/>
                </a:ln>
                <a:solidFill>
                  <a:schemeClr val="tx1"/>
                </a:solidFill>
                <a:effectLst/>
                <a:latin typeface="Corbel" panose="020B0503020204020204" pitchFamily="34" charset="0"/>
                <a:ea typeface="Times New Roman" panose="02020603050405020304" pitchFamily="18" charset="0"/>
              </a:rPr>
              <a:t>PRO</a:t>
            </a:r>
            <a:r>
              <a:rPr kumimoji="0" lang="ru-RU" altLang="ru-RU" sz="1600" i="0" u="none" strike="noStrike" cap="none" normalizeH="0" baseline="0" dirty="0">
                <a:ln>
                  <a:noFill/>
                </a:ln>
                <a:solidFill>
                  <a:schemeClr val="tx1"/>
                </a:solidFill>
                <a:effectLst/>
                <a:latin typeface="Corbel" panose="020B0503020204020204" pitchFamily="34" charset="0"/>
                <a:ea typeface="Times New Roman" panose="02020603050405020304" pitchFamily="18" charset="0"/>
              </a:rPr>
              <a:t>».  </a:t>
            </a:r>
            <a:r>
              <a:rPr kumimoji="0" lang="ru-RU" altLang="ru-RU" sz="1600" i="0" u="none" strike="noStrike" cap="none" normalizeH="0" baseline="0" dirty="0">
                <a:ln>
                  <a:noFill/>
                </a:ln>
                <a:solidFill>
                  <a:schemeClr val="tx1"/>
                </a:solidFill>
                <a:effectLst/>
                <a:latin typeface="Corbel" panose="020B0503020204020204" pitchFamily="34" charset="0"/>
              </a:rPr>
              <a:t> </a:t>
            </a:r>
          </a:p>
        </p:txBody>
      </p:sp>
      <p:pic>
        <p:nvPicPr>
          <p:cNvPr id="12" name="Рисунок 11">
            <a:extLst>
              <a:ext uri="{FF2B5EF4-FFF2-40B4-BE49-F238E27FC236}">
                <a16:creationId xmlns:a16="http://schemas.microsoft.com/office/drawing/2014/main" id="{9B61B04F-53A5-47D1-A6DD-D80FFECF5354}"/>
              </a:ext>
            </a:extLst>
          </p:cNvPr>
          <p:cNvPicPr>
            <a:picLocks noChangeAspect="1"/>
          </p:cNvPicPr>
          <p:nvPr/>
        </p:nvPicPr>
        <p:blipFill>
          <a:blip r:embed="rId2"/>
          <a:stretch>
            <a:fillRect/>
          </a:stretch>
        </p:blipFill>
        <p:spPr>
          <a:xfrm>
            <a:off x="531392" y="8871343"/>
            <a:ext cx="5795213" cy="3320657"/>
          </a:xfrm>
          <a:prstGeom prst="rect">
            <a:avLst/>
          </a:prstGeom>
          <a:ln>
            <a:noFill/>
          </a:ln>
          <a:effectLst>
            <a:softEdge rad="112500"/>
          </a:effectLst>
        </p:spPr>
      </p:pic>
    </p:spTree>
    <p:extLst>
      <p:ext uri="{BB962C8B-B14F-4D97-AF65-F5344CB8AC3E}">
        <p14:creationId xmlns:p14="http://schemas.microsoft.com/office/powerpoint/2010/main" val="385259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FE519595-00FF-42F1-95E0-F85329741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2379"/>
            <a:ext cx="4353921" cy="29036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4E997ECA-57E5-4073-A716-CF9E742E293C}"/>
              </a:ext>
            </a:extLst>
          </p:cNvPr>
          <p:cNvPicPr>
            <a:picLocks noChangeAspect="1"/>
          </p:cNvPicPr>
          <p:nvPr/>
        </p:nvPicPr>
        <p:blipFill>
          <a:blip r:embed="rId3"/>
          <a:stretch>
            <a:fillRect/>
          </a:stretch>
        </p:blipFill>
        <p:spPr>
          <a:xfrm>
            <a:off x="0" y="7617714"/>
            <a:ext cx="6858000" cy="4574286"/>
          </a:xfrm>
          <a:prstGeom prst="rect">
            <a:avLst/>
          </a:prstGeom>
          <a:ln>
            <a:noFill/>
          </a:ln>
          <a:effectLst>
            <a:softEdge rad="112500"/>
          </a:effectLst>
        </p:spPr>
      </p:pic>
      <p:pic>
        <p:nvPicPr>
          <p:cNvPr id="9" name="Picture 6">
            <a:extLst>
              <a:ext uri="{FF2B5EF4-FFF2-40B4-BE49-F238E27FC236}">
                <a16:creationId xmlns:a16="http://schemas.microsoft.com/office/drawing/2014/main" id="{04035F6D-A98B-4BFA-ABE3-ABADD9C18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862" y="5406190"/>
            <a:ext cx="5005137" cy="33379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3ED2D29A-4F20-4362-88BF-EEA49CDC7527}"/>
              </a:ext>
            </a:extLst>
          </p:cNvPr>
          <p:cNvPicPr>
            <a:picLocks noChangeAspect="1"/>
          </p:cNvPicPr>
          <p:nvPr/>
        </p:nvPicPr>
        <p:blipFill>
          <a:blip r:embed="rId5"/>
          <a:stretch>
            <a:fillRect/>
          </a:stretch>
        </p:blipFill>
        <p:spPr>
          <a:xfrm>
            <a:off x="1580146" y="45221"/>
            <a:ext cx="5277853" cy="3521318"/>
          </a:xfrm>
          <a:prstGeom prst="rect">
            <a:avLst/>
          </a:prstGeom>
          <a:ln>
            <a:noFill/>
          </a:ln>
          <a:effectLst>
            <a:softEdge rad="112500"/>
          </a:effectLst>
        </p:spPr>
      </p:pic>
    </p:spTree>
    <p:extLst>
      <p:ext uri="{BB962C8B-B14F-4D97-AF65-F5344CB8AC3E}">
        <p14:creationId xmlns:p14="http://schemas.microsoft.com/office/powerpoint/2010/main" val="186578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6F00848-0786-4213-8EB2-7F1E1D3F41B8}"/>
              </a:ext>
            </a:extLst>
          </p:cNvPr>
          <p:cNvPicPr>
            <a:picLocks noChangeAspect="1"/>
          </p:cNvPicPr>
          <p:nvPr/>
        </p:nvPicPr>
        <p:blipFill>
          <a:blip r:embed="rId2"/>
          <a:stretch>
            <a:fillRect/>
          </a:stretch>
        </p:blipFill>
        <p:spPr>
          <a:xfrm>
            <a:off x="240323" y="128338"/>
            <a:ext cx="6469383" cy="916004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2410126-F95D-4B33-9114-529D43D35B8F}"/>
              </a:ext>
            </a:extLst>
          </p:cNvPr>
          <p:cNvSpPr txBox="1"/>
          <p:nvPr/>
        </p:nvSpPr>
        <p:spPr>
          <a:xfrm>
            <a:off x="605590" y="9288380"/>
            <a:ext cx="5646820" cy="1661993"/>
          </a:xfrm>
          <a:prstGeom prst="rect">
            <a:avLst/>
          </a:prstGeom>
          <a:noFill/>
        </p:spPr>
        <p:txBody>
          <a:bodyPr wrap="square">
            <a:spAutoFit/>
          </a:bodyPr>
          <a:lstStyle/>
          <a:p>
            <a:pPr algn="ctr"/>
            <a:r>
              <a:rPr lang="en-US" sz="2800" dirty="0">
                <a:effectLst/>
                <a:latin typeface="Times New Roman" panose="02020603050405020304" pitchFamily="18" charset="0"/>
                <a:ea typeface="Times New Roman" panose="02020603050405020304" pitchFamily="18" charset="0"/>
                <a:hlinkClick r:id="rId3"/>
              </a:rPr>
              <a:t>https://domdetstva.edusite.ru</a:t>
            </a:r>
            <a:endParaRPr lang="ru-RU" sz="2800" dirty="0">
              <a:effectLst/>
              <a:latin typeface="Times New Roman" panose="02020603050405020304" pitchFamily="18" charset="0"/>
              <a:ea typeface="Times New Roman" panose="02020603050405020304" pitchFamily="18" charset="0"/>
            </a:endParaRPr>
          </a:p>
          <a:p>
            <a:pPr algn="ctr"/>
            <a:r>
              <a:rPr lang="ru-RU" sz="2800" dirty="0">
                <a:latin typeface="Times New Roman" panose="02020603050405020304" pitchFamily="18" charset="0"/>
                <a:ea typeface="Times New Roman" panose="02020603050405020304" pitchFamily="18" charset="0"/>
              </a:rPr>
              <a:t> </a:t>
            </a:r>
            <a:r>
              <a:rPr lang="ru-RU" sz="2800" u="sng" dirty="0">
                <a:effectLst/>
                <a:hlinkClick r:id="rId4"/>
              </a:rPr>
              <a:t>https://vk.com/domdetstva_okha</a:t>
            </a:r>
            <a:endParaRPr lang="ru-RU" sz="2800" dirty="0">
              <a:effectLst/>
              <a:latin typeface="Times New Roman" panose="02020603050405020304" pitchFamily="18" charset="0"/>
              <a:ea typeface="Times New Roman" panose="02020603050405020304" pitchFamily="18" charset="0"/>
            </a:endParaRPr>
          </a:p>
          <a:p>
            <a:pPr algn="ctr"/>
            <a:r>
              <a:rPr lang="ru-RU" sz="2800" u="sng" dirty="0">
                <a:effectLst/>
                <a:hlinkClick r:id="rId5"/>
              </a:rPr>
              <a:t>https://vk.com/media_okha</a:t>
            </a:r>
            <a:endParaRPr lang="ru-RU" sz="2800" dirty="0">
              <a:effectLst/>
              <a:latin typeface="Times New Roman" panose="02020603050405020304" pitchFamily="18" charset="0"/>
              <a:ea typeface="Times New Roman" panose="02020603050405020304" pitchFamily="18" charset="0"/>
            </a:endParaRPr>
          </a:p>
          <a:p>
            <a:pPr algn="ctr"/>
            <a:endParaRPr lang="ru-RU" sz="18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92509E24-C462-4BF7-8BC9-71BAADAD60C2}"/>
              </a:ext>
            </a:extLst>
          </p:cNvPr>
          <p:cNvSpPr txBox="1"/>
          <p:nvPr/>
        </p:nvSpPr>
        <p:spPr>
          <a:xfrm>
            <a:off x="1840831" y="10617112"/>
            <a:ext cx="3433010" cy="1446550"/>
          </a:xfrm>
          <a:prstGeom prst="rect">
            <a:avLst/>
          </a:prstGeom>
          <a:noFill/>
        </p:spPr>
        <p:txBody>
          <a:bodyPr wrap="square">
            <a:spAutoFit/>
          </a:bodyPr>
          <a:lstStyle/>
          <a:p>
            <a:pPr algn="ctr"/>
            <a:br>
              <a:rPr lang="ru-RU" sz="1600" dirty="0">
                <a:effectLst/>
                <a:latin typeface="Times New Roman" panose="02020603050405020304" pitchFamily="18" charset="0"/>
                <a:ea typeface="Times New Roman" panose="02020603050405020304" pitchFamily="18" charset="0"/>
              </a:rPr>
            </a:br>
            <a:r>
              <a:rPr lang="ru-RU" sz="1800" dirty="0"/>
              <a:t>694490, Российская Федерация, Сахалинская область, город Оха, улица Советская, дом 1, тел./факс (42437) 34721</a:t>
            </a:r>
            <a:endParaRPr lang="ru-RU" dirty="0"/>
          </a:p>
        </p:txBody>
      </p:sp>
    </p:spTree>
    <p:extLst>
      <p:ext uri="{BB962C8B-B14F-4D97-AF65-F5344CB8AC3E}">
        <p14:creationId xmlns:p14="http://schemas.microsoft.com/office/powerpoint/2010/main" val="4098204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B126A4-4567-49F6-B8F8-115F972881BA}"/>
              </a:ext>
            </a:extLst>
          </p:cNvPr>
          <p:cNvSpPr>
            <a:spLocks noGrp="1"/>
          </p:cNvSpPr>
          <p:nvPr>
            <p:ph type="ctrTitle"/>
          </p:nvPr>
        </p:nvSpPr>
        <p:spPr>
          <a:xfrm>
            <a:off x="820542" y="171508"/>
            <a:ext cx="5521264" cy="1200091"/>
          </a:xfrm>
        </p:spPr>
        <p:txBody>
          <a:bodyPr>
            <a:noAutofit/>
          </a:bodyPr>
          <a:lstStyle/>
          <a:p>
            <a:r>
              <a:rPr lang="ru-RU" sz="3200" dirty="0">
                <a:latin typeface="Times New Roman" panose="02020603050405020304" pitchFamily="18" charset="0"/>
                <a:ea typeface="Times New Roman" panose="02020603050405020304" pitchFamily="18" charset="0"/>
              </a:rPr>
              <a:t>Информация </a:t>
            </a:r>
            <a:br>
              <a:rPr lang="ru-RU" sz="3200" dirty="0">
                <a:latin typeface="Times New Roman" panose="02020603050405020304" pitchFamily="18" charset="0"/>
                <a:ea typeface="Times New Roman" panose="02020603050405020304" pitchFamily="18" charset="0"/>
              </a:rPr>
            </a:br>
            <a:r>
              <a:rPr lang="ru-RU" sz="3200" dirty="0">
                <a:latin typeface="Times New Roman" panose="02020603050405020304" pitchFamily="18" charset="0"/>
                <a:ea typeface="Times New Roman" panose="02020603050405020304" pitchFamily="18" charset="0"/>
              </a:rPr>
              <a:t>об учреждении</a:t>
            </a:r>
            <a:endParaRPr lang="ru-RU" sz="5400" dirty="0"/>
          </a:p>
        </p:txBody>
      </p:sp>
      <p:sp>
        <p:nvSpPr>
          <p:cNvPr id="3" name="Подзаголовок 2">
            <a:extLst>
              <a:ext uri="{FF2B5EF4-FFF2-40B4-BE49-F238E27FC236}">
                <a16:creationId xmlns:a16="http://schemas.microsoft.com/office/drawing/2014/main" id="{348F0643-227C-41CF-80DE-645E31C22A72}"/>
              </a:ext>
            </a:extLst>
          </p:cNvPr>
          <p:cNvSpPr>
            <a:spLocks noGrp="1"/>
          </p:cNvSpPr>
          <p:nvPr>
            <p:ph type="subTitle" idx="1"/>
          </p:nvPr>
        </p:nvSpPr>
        <p:spPr>
          <a:xfrm>
            <a:off x="820543" y="6096000"/>
            <a:ext cx="5521264" cy="5924492"/>
          </a:xfrm>
        </p:spPr>
        <p:txBody>
          <a:bodyPr>
            <a:normAutofit/>
          </a:bodyPr>
          <a:lstStyle/>
          <a:p>
            <a:pPr algn="ctr"/>
            <a:r>
              <a:rPr lang="ru-RU" sz="2000" dirty="0"/>
              <a:t>МБОУ ДО </a:t>
            </a:r>
            <a:r>
              <a:rPr lang="ru-RU" sz="2000" dirty="0" err="1"/>
              <a:t>ДДиЮ</a:t>
            </a:r>
            <a:r>
              <a:rPr lang="ru-RU" sz="2000" dirty="0"/>
              <a:t> г. Охи </a:t>
            </a:r>
          </a:p>
          <a:p>
            <a:pPr algn="ctr"/>
            <a:r>
              <a:rPr lang="ru-RU" sz="2000" dirty="0"/>
              <a:t>входит в систему муниципальных учреждений, отвечающих за предоставление услуг в ключевых областях – реализация дополнительных общеобразовательных  общеразвивающих программ, организация летнего отдыха детей, методическое обеспечение деятельности Общероссийской общественно-государственной детско-юношеской организации «Российской движение школьников», решение вопросов занятости детей и молодежи, развитие физической культуры и спорта. Развитие образовательной среды дополнительного образования проходит как часть единой социальной политики муниципального образования городской округ «Охинский». </a:t>
            </a:r>
          </a:p>
          <a:p>
            <a:pPr algn="ctr"/>
            <a:endParaRPr lang="ru-RU" dirty="0">
              <a:latin typeface="Times New Roman" panose="02020603050405020304" pitchFamily="18" charset="0"/>
              <a:ea typeface="Times New Roman" panose="02020603050405020304" pitchFamily="18" charset="0"/>
            </a:endParaRPr>
          </a:p>
          <a:p>
            <a:pPr algn="ctr"/>
            <a:endParaRPr lang="ru-RU" dirty="0">
              <a:latin typeface="Times New Roman" panose="02020603050405020304" pitchFamily="18" charset="0"/>
              <a:ea typeface="Times New Roman" panose="02020603050405020304" pitchFamily="18" charset="0"/>
            </a:endParaRPr>
          </a:p>
          <a:p>
            <a:endParaRPr lang="ru-RU" dirty="0"/>
          </a:p>
        </p:txBody>
      </p:sp>
      <p:pic>
        <p:nvPicPr>
          <p:cNvPr id="7" name="Рисунок 6">
            <a:extLst>
              <a:ext uri="{FF2B5EF4-FFF2-40B4-BE49-F238E27FC236}">
                <a16:creationId xmlns:a16="http://schemas.microsoft.com/office/drawing/2014/main" id="{79977F27-96D1-4DD1-A782-770E24B82A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62" y="1032945"/>
            <a:ext cx="6524154" cy="4895583"/>
          </a:xfrm>
          <a:prstGeom prst="rect">
            <a:avLst/>
          </a:prstGeom>
          <a:ln>
            <a:noFill/>
          </a:ln>
          <a:effectLst>
            <a:softEdge rad="112500"/>
          </a:effectLst>
        </p:spPr>
      </p:pic>
    </p:spTree>
    <p:extLst>
      <p:ext uri="{BB962C8B-B14F-4D97-AF65-F5344CB8AC3E}">
        <p14:creationId xmlns:p14="http://schemas.microsoft.com/office/powerpoint/2010/main" val="3962710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ADD96E-84A3-43E7-A9E1-319129379DD3}"/>
              </a:ext>
            </a:extLst>
          </p:cNvPr>
          <p:cNvSpPr>
            <a:spLocks noGrp="1"/>
          </p:cNvSpPr>
          <p:nvPr>
            <p:ph type="title"/>
          </p:nvPr>
        </p:nvSpPr>
        <p:spPr>
          <a:xfrm>
            <a:off x="1699646" y="207051"/>
            <a:ext cx="3931133" cy="1589665"/>
          </a:xfrm>
        </p:spPr>
        <p:txBody>
          <a:bodyPr/>
          <a:lstStyle/>
          <a:p>
            <a:r>
              <a:rPr lang="ru-RU" sz="2000" dirty="0">
                <a:effectLst/>
              </a:rPr>
              <a:t>муниципальный </a:t>
            </a:r>
            <a:br>
              <a:rPr lang="ru-RU" sz="2000" dirty="0">
                <a:effectLst/>
              </a:rPr>
            </a:br>
            <a:r>
              <a:rPr lang="ru-RU" sz="2000" dirty="0">
                <a:effectLst/>
              </a:rPr>
              <a:t>опорный центр дополнительного образования детей</a:t>
            </a:r>
            <a:endParaRPr lang="ru-RU" dirty="0"/>
          </a:p>
        </p:txBody>
      </p:sp>
      <p:pic>
        <p:nvPicPr>
          <p:cNvPr id="6" name="Рисунок 5">
            <a:extLst>
              <a:ext uri="{FF2B5EF4-FFF2-40B4-BE49-F238E27FC236}">
                <a16:creationId xmlns:a16="http://schemas.microsoft.com/office/drawing/2014/main" id="{9B638E7B-4E9A-4955-A80B-53910858FD7E}"/>
              </a:ext>
            </a:extLst>
          </p:cNvPr>
          <p:cNvPicPr>
            <a:picLocks noChangeAspect="1"/>
          </p:cNvPicPr>
          <p:nvPr/>
        </p:nvPicPr>
        <p:blipFill>
          <a:blip r:embed="rId2"/>
          <a:stretch>
            <a:fillRect/>
          </a:stretch>
        </p:blipFill>
        <p:spPr>
          <a:xfrm>
            <a:off x="298375" y="947988"/>
            <a:ext cx="2316488" cy="2316488"/>
          </a:xfrm>
          <a:prstGeom prst="rect">
            <a:avLst/>
          </a:prstGeom>
        </p:spPr>
      </p:pic>
      <p:sp>
        <p:nvSpPr>
          <p:cNvPr id="8" name="TextBox 7">
            <a:extLst>
              <a:ext uri="{FF2B5EF4-FFF2-40B4-BE49-F238E27FC236}">
                <a16:creationId xmlns:a16="http://schemas.microsoft.com/office/drawing/2014/main" id="{CE5ABC79-16A0-4A69-9EF6-1CCAF03B65EC}"/>
              </a:ext>
            </a:extLst>
          </p:cNvPr>
          <p:cNvSpPr txBox="1"/>
          <p:nvPr/>
        </p:nvSpPr>
        <p:spPr>
          <a:xfrm>
            <a:off x="149187" y="3320531"/>
            <a:ext cx="6559625" cy="8772401"/>
          </a:xfrm>
          <a:prstGeom prst="rect">
            <a:avLst/>
          </a:prstGeom>
          <a:noFill/>
        </p:spPr>
        <p:txBody>
          <a:bodyPr wrap="square">
            <a:spAutoFit/>
          </a:bodyPr>
          <a:lstStyle/>
          <a:p>
            <a:pPr algn="just"/>
            <a:r>
              <a:rPr lang="ru-RU" sz="1600" dirty="0">
                <a:effectLst/>
              </a:rPr>
              <a:t>	С 2020 года на базе Дома детства и юношества г. Охи создан и нормативно закреплен статус муниципального опорного центра дополнительного образования детей, заключено соглашение о сотрудничестве с региональным модельным центром дополнительного образования детей.</a:t>
            </a:r>
          </a:p>
          <a:p>
            <a:pPr algn="just"/>
            <a:r>
              <a:rPr lang="ru-RU" sz="1600" dirty="0">
                <a:effectLst/>
              </a:rPr>
              <a:t>            Муниципальный опорный центр дополнительного образования детей – это ядро, объединяющие учреждения образования, культуры и спорта, учреждения негосударственного сектора, учреждение профессионального образования.</a:t>
            </a:r>
          </a:p>
          <a:p>
            <a:pPr algn="just"/>
            <a:r>
              <a:rPr lang="ru-RU" sz="1600" dirty="0">
                <a:effectLst/>
              </a:rPr>
              <a:t>            Работа Муниципального опорного центра дополнительного образования детей направлена на создание условий для внедрения новой модели персонифицированного дополнительного образования, обеспечивающей права детей на получение интересующего их дополнительного образования за счет закрепления за ним возможности оплаты услуг дополнительного образования посредством предоставления сертификатов дополнительного образования.</a:t>
            </a:r>
          </a:p>
          <a:p>
            <a:pPr algn="just"/>
            <a:r>
              <a:rPr lang="ru-RU" sz="1600" dirty="0">
                <a:effectLst/>
              </a:rPr>
              <a:t>          Целью деятельности муниципального опорного центра дополнительного образования детей является:</a:t>
            </a:r>
          </a:p>
          <a:p>
            <a:pPr marL="342900" lvl="0" indent="-342900" algn="just">
              <a:lnSpc>
                <a:spcPct val="107000"/>
              </a:lnSpc>
              <a:buFont typeface="Symbol" panose="05050102010706020507" pitchFamily="18" charset="2"/>
              <a:buChar char=""/>
            </a:pPr>
            <a:r>
              <a:rPr lang="ru-RU" sz="1600" dirty="0">
                <a:effectLst/>
              </a:rPr>
              <a:t>создание условий для внедрения целевой модели развития региональных систем дополнительного образования;</a:t>
            </a:r>
          </a:p>
          <a:p>
            <a:pPr marL="342900" lvl="0" indent="-342900" algn="just">
              <a:lnSpc>
                <a:spcPct val="107000"/>
              </a:lnSpc>
              <a:buFont typeface="Symbol" panose="05050102010706020507" pitchFamily="18" charset="2"/>
              <a:buChar char=""/>
            </a:pPr>
            <a:r>
              <a:rPr lang="ru-RU" sz="1600" dirty="0">
                <a:effectLst/>
              </a:rPr>
              <a:t>обеспечение на территории МО ГО «Охинский» эффективной системы межведомственного взаимодействия в сфере дополнительного образования по реализации современных, вариативных и востребованных дополнительных общеобразовательных общеразвивающих программ различной направленности для детей;</a:t>
            </a:r>
          </a:p>
          <a:p>
            <a:pPr marL="342900" lvl="0" indent="-342900" algn="just">
              <a:lnSpc>
                <a:spcPct val="107000"/>
              </a:lnSpc>
              <a:buFont typeface="Symbol" panose="05050102010706020507" pitchFamily="18" charset="2"/>
              <a:buChar char=""/>
            </a:pPr>
            <a:r>
              <a:rPr lang="ru-RU" sz="1600" dirty="0">
                <a:effectLst/>
              </a:rPr>
              <a:t>увеличение охвата дополнительным образованием 80% детей в возрасте от 5 до 18 лет, проживающих на территории МО ГО «Охинский»;</a:t>
            </a:r>
          </a:p>
          <a:p>
            <a:pPr marL="342900" lvl="0" indent="-342900" algn="just">
              <a:lnSpc>
                <a:spcPct val="107000"/>
              </a:lnSpc>
              <a:buFont typeface="Symbol" panose="05050102010706020507" pitchFamily="18" charset="2"/>
              <a:buChar char=""/>
            </a:pPr>
            <a:r>
              <a:rPr lang="ru-RU" sz="1600" dirty="0">
                <a:effectLst/>
              </a:rPr>
              <a:t>формирование организационно-финансовой структуры (персонифицированный учет детей, персонифицированное финансирование, наполнение общедоступного навигатора дополнительного образования).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64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AA6C90-596F-4340-A374-D4D61EFBFAD5}"/>
              </a:ext>
            </a:extLst>
          </p:cNvPr>
          <p:cNvSpPr>
            <a:spLocks noGrp="1"/>
          </p:cNvSpPr>
          <p:nvPr>
            <p:ph type="title"/>
          </p:nvPr>
        </p:nvSpPr>
        <p:spPr>
          <a:xfrm>
            <a:off x="1958511" y="271219"/>
            <a:ext cx="3559971" cy="1140487"/>
          </a:xfrm>
        </p:spPr>
        <p:txBody>
          <a:bodyPr/>
          <a:lstStyle/>
          <a:p>
            <a:r>
              <a:rPr lang="ru-RU" dirty="0"/>
              <a:t>Деятельность учреждения</a:t>
            </a:r>
          </a:p>
        </p:txBody>
      </p:sp>
      <p:pic>
        <p:nvPicPr>
          <p:cNvPr id="5" name="Объект 4">
            <a:extLst>
              <a:ext uri="{FF2B5EF4-FFF2-40B4-BE49-F238E27FC236}">
                <a16:creationId xmlns:a16="http://schemas.microsoft.com/office/drawing/2014/main" id="{AEE786AA-BFE6-4824-81F5-F839AB24D189}"/>
              </a:ext>
            </a:extLst>
          </p:cNvPr>
          <p:cNvPicPr>
            <a:picLocks noGrp="1" noChangeAspect="1"/>
          </p:cNvPicPr>
          <p:nvPr>
            <p:ph idx="1"/>
          </p:nvPr>
        </p:nvPicPr>
        <p:blipFill>
          <a:blip r:embed="rId2"/>
          <a:stretch>
            <a:fillRect/>
          </a:stretch>
        </p:blipFill>
        <p:spPr>
          <a:xfrm>
            <a:off x="1798089" y="10988887"/>
            <a:ext cx="3559971" cy="1044189"/>
          </a:xfrm>
        </p:spPr>
      </p:pic>
      <p:sp>
        <p:nvSpPr>
          <p:cNvPr id="8" name="TextBox 7">
            <a:extLst>
              <a:ext uri="{FF2B5EF4-FFF2-40B4-BE49-F238E27FC236}">
                <a16:creationId xmlns:a16="http://schemas.microsoft.com/office/drawing/2014/main" id="{48DE7F60-88C5-4849-8EB3-4DC00E37B868}"/>
              </a:ext>
            </a:extLst>
          </p:cNvPr>
          <p:cNvSpPr txBox="1"/>
          <p:nvPr/>
        </p:nvSpPr>
        <p:spPr>
          <a:xfrm>
            <a:off x="240632" y="1536480"/>
            <a:ext cx="6368716" cy="5556393"/>
          </a:xfrm>
          <a:prstGeom prst="rect">
            <a:avLst/>
          </a:prstGeom>
          <a:noFill/>
        </p:spPr>
        <p:txBody>
          <a:bodyPr wrap="square">
            <a:spAutoFit/>
          </a:bodyPr>
          <a:lstStyle/>
          <a:p>
            <a:pPr algn="ctr"/>
            <a:r>
              <a:rPr lang="ru-RU" sz="2000" dirty="0">
                <a:effectLst/>
              </a:rPr>
              <a:t>	В целях реализации федерального проекта «Успех каждого ребенка» национального проекта «Образования» в учреждении были внедрены типовые модели реализации дополнительного образования:</a:t>
            </a:r>
          </a:p>
          <a:p>
            <a:pPr marL="342900" lvl="0" indent="-342900" algn="ctr">
              <a:lnSpc>
                <a:spcPct val="107000"/>
              </a:lnSpc>
              <a:buFont typeface="Symbol" panose="05050102010706020507" pitchFamily="18" charset="2"/>
              <a:buChar char=""/>
            </a:pPr>
            <a:r>
              <a:rPr lang="ru-RU" sz="2000" dirty="0">
                <a:effectLst/>
              </a:rPr>
              <a:t>модель разноуровневых программ;</a:t>
            </a:r>
            <a:endParaRPr lang="ru-RU" dirty="0">
              <a:effectLst/>
            </a:endParaRPr>
          </a:p>
          <a:p>
            <a:pPr marL="342900" lvl="0" indent="-342900" algn="ctr">
              <a:lnSpc>
                <a:spcPct val="107000"/>
              </a:lnSpc>
              <a:buFont typeface="Symbol" panose="05050102010706020507" pitchFamily="18" charset="2"/>
              <a:buChar char=""/>
            </a:pPr>
            <a:r>
              <a:rPr lang="ru-RU" sz="2000" dirty="0">
                <a:effectLst/>
              </a:rPr>
              <a:t>модель программ в сетевой форме;</a:t>
            </a:r>
            <a:endParaRPr lang="ru-RU" dirty="0">
              <a:effectLst/>
            </a:endParaRPr>
          </a:p>
          <a:p>
            <a:pPr marL="342900" lvl="0" indent="-342900" algn="ctr">
              <a:lnSpc>
                <a:spcPct val="107000"/>
              </a:lnSpc>
              <a:spcAft>
                <a:spcPts val="800"/>
              </a:spcAft>
              <a:buFont typeface="Symbol" panose="05050102010706020507" pitchFamily="18" charset="2"/>
              <a:buChar char=""/>
            </a:pPr>
            <a:r>
              <a:rPr lang="ru-RU" sz="2000" dirty="0">
                <a:effectLst/>
              </a:rPr>
              <a:t>модель выравнивания доступности дополнительных общеобразовательных общеразвивающих программ для детей с различными образовательными потребностями.</a:t>
            </a:r>
            <a:endParaRPr lang="ru-RU" dirty="0">
              <a:effectLst/>
            </a:endParaRPr>
          </a:p>
          <a:p>
            <a:pPr algn="ctr"/>
            <a:r>
              <a:rPr lang="ru-RU" sz="2000" dirty="0">
                <a:effectLst/>
              </a:rPr>
              <a:t>Сегодня в МБОУ ДО </a:t>
            </a:r>
            <a:r>
              <a:rPr lang="ru-RU" sz="2000" dirty="0" err="1">
                <a:effectLst/>
              </a:rPr>
              <a:t>ДДиЮ</a:t>
            </a:r>
            <a:r>
              <a:rPr lang="ru-RU" sz="2000" dirty="0">
                <a:effectLst/>
              </a:rPr>
              <a:t> г. Охи реализуется </a:t>
            </a:r>
          </a:p>
          <a:p>
            <a:pPr algn="ctr"/>
            <a:r>
              <a:rPr lang="ru-RU" sz="2000" b="1" dirty="0">
                <a:effectLst/>
              </a:rPr>
              <a:t>42 дополнительных общеобразовательных общеразвивающих программы</a:t>
            </a:r>
          </a:p>
          <a:p>
            <a:pPr algn="ctr"/>
            <a:r>
              <a:rPr lang="ru-RU" sz="2000" b="1" dirty="0">
                <a:effectLst/>
              </a:rPr>
              <a:t> </a:t>
            </a:r>
            <a:r>
              <a:rPr lang="ru-RU" sz="2000" dirty="0">
                <a:effectLst/>
              </a:rPr>
              <a:t>технической, туристско-краеведческой, социально-гуманитарной, естественнонаучной, художественной, физкультурно-спортивной направленностей.</a:t>
            </a:r>
          </a:p>
          <a:p>
            <a:pPr algn="just"/>
            <a:r>
              <a:rPr lang="ru-RU" sz="2000" dirty="0">
                <a:effectLst/>
              </a:rPr>
              <a:t> </a:t>
            </a:r>
            <a:endParaRPr lang="ru-RU" sz="2000" dirty="0">
              <a:effectLst/>
              <a:latin typeface="Times New Roman" panose="02020603050405020304" pitchFamily="18" charset="0"/>
              <a:ea typeface="Times New Roman" panose="02020603050405020304" pitchFamily="18" charset="0"/>
            </a:endParaRPr>
          </a:p>
        </p:txBody>
      </p:sp>
      <p:pic>
        <p:nvPicPr>
          <p:cNvPr id="12" name="Рисунок 11">
            <a:extLst>
              <a:ext uri="{FF2B5EF4-FFF2-40B4-BE49-F238E27FC236}">
                <a16:creationId xmlns:a16="http://schemas.microsoft.com/office/drawing/2014/main" id="{617243C0-D53A-413D-8925-78F0653ED447}"/>
              </a:ext>
            </a:extLst>
          </p:cNvPr>
          <p:cNvPicPr>
            <a:picLocks noChangeAspect="1"/>
          </p:cNvPicPr>
          <p:nvPr/>
        </p:nvPicPr>
        <p:blipFill>
          <a:blip r:embed="rId3"/>
          <a:stretch>
            <a:fillRect/>
          </a:stretch>
        </p:blipFill>
        <p:spPr>
          <a:xfrm>
            <a:off x="326637" y="6732924"/>
            <a:ext cx="6378960" cy="4255963"/>
          </a:xfrm>
          <a:prstGeom prst="rect">
            <a:avLst/>
          </a:prstGeom>
          <a:ln>
            <a:noFill/>
          </a:ln>
          <a:effectLst>
            <a:softEdge rad="112500"/>
          </a:effectLst>
        </p:spPr>
      </p:pic>
    </p:spTree>
    <p:extLst>
      <p:ext uri="{BB962C8B-B14F-4D97-AF65-F5344CB8AC3E}">
        <p14:creationId xmlns:p14="http://schemas.microsoft.com/office/powerpoint/2010/main" val="287319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C78167C7-5316-44B7-A151-D35F9C74B2D0}"/>
              </a:ext>
            </a:extLst>
          </p:cNvPr>
          <p:cNvPicPr>
            <a:picLocks noChangeAspect="1"/>
          </p:cNvPicPr>
          <p:nvPr/>
        </p:nvPicPr>
        <p:blipFill>
          <a:blip r:embed="rId2"/>
          <a:stretch>
            <a:fillRect/>
          </a:stretch>
        </p:blipFill>
        <p:spPr>
          <a:xfrm>
            <a:off x="328860" y="17975"/>
            <a:ext cx="5021179" cy="3349126"/>
          </a:xfrm>
          <a:prstGeom prst="rect">
            <a:avLst/>
          </a:prstGeom>
          <a:ln>
            <a:noFill/>
          </a:ln>
          <a:effectLst>
            <a:softEdge rad="112500"/>
          </a:effectLst>
        </p:spPr>
      </p:pic>
      <p:pic>
        <p:nvPicPr>
          <p:cNvPr id="15" name="Рисунок 14">
            <a:extLst>
              <a:ext uri="{FF2B5EF4-FFF2-40B4-BE49-F238E27FC236}">
                <a16:creationId xmlns:a16="http://schemas.microsoft.com/office/drawing/2014/main" id="{2978BA59-8F2C-4FB8-9CC5-200B5DF7D160}"/>
              </a:ext>
            </a:extLst>
          </p:cNvPr>
          <p:cNvPicPr>
            <a:picLocks noChangeAspect="1"/>
          </p:cNvPicPr>
          <p:nvPr/>
        </p:nvPicPr>
        <p:blipFill>
          <a:blip r:embed="rId3"/>
          <a:stretch>
            <a:fillRect/>
          </a:stretch>
        </p:blipFill>
        <p:spPr>
          <a:xfrm>
            <a:off x="2346161" y="3257553"/>
            <a:ext cx="4195010" cy="2798858"/>
          </a:xfrm>
          <a:prstGeom prst="rect">
            <a:avLst/>
          </a:prstGeom>
          <a:ln>
            <a:noFill/>
          </a:ln>
          <a:effectLst>
            <a:softEdge rad="112500"/>
          </a:effectLst>
        </p:spPr>
      </p:pic>
      <p:pic>
        <p:nvPicPr>
          <p:cNvPr id="19" name="Рисунок 18">
            <a:extLst>
              <a:ext uri="{FF2B5EF4-FFF2-40B4-BE49-F238E27FC236}">
                <a16:creationId xmlns:a16="http://schemas.microsoft.com/office/drawing/2014/main" id="{FF8CE292-162B-45D6-AD78-D6229B7C36B2}"/>
              </a:ext>
            </a:extLst>
          </p:cNvPr>
          <p:cNvPicPr>
            <a:picLocks noChangeAspect="1"/>
          </p:cNvPicPr>
          <p:nvPr/>
        </p:nvPicPr>
        <p:blipFill>
          <a:blip r:embed="rId4"/>
          <a:stretch>
            <a:fillRect/>
          </a:stretch>
        </p:blipFill>
        <p:spPr>
          <a:xfrm>
            <a:off x="252661" y="5932753"/>
            <a:ext cx="4780547" cy="3189521"/>
          </a:xfrm>
          <a:prstGeom prst="rect">
            <a:avLst/>
          </a:prstGeom>
          <a:ln>
            <a:noFill/>
          </a:ln>
          <a:effectLst>
            <a:softEdge rad="112500"/>
          </a:effectLst>
        </p:spPr>
      </p:pic>
      <p:pic>
        <p:nvPicPr>
          <p:cNvPr id="21" name="Рисунок 20">
            <a:extLst>
              <a:ext uri="{FF2B5EF4-FFF2-40B4-BE49-F238E27FC236}">
                <a16:creationId xmlns:a16="http://schemas.microsoft.com/office/drawing/2014/main" id="{E318DAAF-426F-4BB4-B6C8-F96C10E1EF8B}"/>
              </a:ext>
            </a:extLst>
          </p:cNvPr>
          <p:cNvPicPr>
            <a:picLocks noChangeAspect="1"/>
          </p:cNvPicPr>
          <p:nvPr/>
        </p:nvPicPr>
        <p:blipFill>
          <a:blip r:embed="rId5"/>
          <a:stretch>
            <a:fillRect/>
          </a:stretch>
        </p:blipFill>
        <p:spPr>
          <a:xfrm>
            <a:off x="1715574" y="9090190"/>
            <a:ext cx="4556890" cy="3040300"/>
          </a:xfrm>
          <a:prstGeom prst="rect">
            <a:avLst/>
          </a:prstGeom>
          <a:ln>
            <a:noFill/>
          </a:ln>
          <a:effectLst>
            <a:softEdge rad="112500"/>
          </a:effectLst>
        </p:spPr>
      </p:pic>
    </p:spTree>
    <p:extLst>
      <p:ext uri="{BB962C8B-B14F-4D97-AF65-F5344CB8AC3E}">
        <p14:creationId xmlns:p14="http://schemas.microsoft.com/office/powerpoint/2010/main" val="2677256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A402E2F-9414-4D7E-A597-E9E06B1A8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7" y="62597"/>
            <a:ext cx="6744420" cy="3785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DF326DA-D190-471B-B1D0-B74033C5F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26" y="3816442"/>
            <a:ext cx="5676923" cy="3785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B26F39D5-D000-4A46-BC23-0E8063CBA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9" y="7570287"/>
            <a:ext cx="6858000" cy="45735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76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43EF2-C2EB-497C-ABC1-78627097409B}"/>
              </a:ext>
            </a:extLst>
          </p:cNvPr>
          <p:cNvSpPr txBox="1"/>
          <p:nvPr/>
        </p:nvSpPr>
        <p:spPr>
          <a:xfrm>
            <a:off x="164431" y="1814531"/>
            <a:ext cx="6529137" cy="3416320"/>
          </a:xfrm>
          <a:prstGeom prst="rect">
            <a:avLst/>
          </a:prstGeom>
          <a:noFill/>
        </p:spPr>
        <p:txBody>
          <a:bodyPr wrap="square">
            <a:spAutoFit/>
          </a:bodyPr>
          <a:lstStyle/>
          <a:p>
            <a:pPr algn="ctr"/>
            <a:r>
              <a:rPr lang="ru-RU" sz="1800" dirty="0">
                <a:effectLst/>
              </a:rPr>
              <a:t>Образовательное учреждение является необходимым элементом обеспечения формирования единого воспитательного пространства муниципального образования городской округ «Охинский», оказывая существенное влияние на эффективность реализации муниципальных программ воспитания и социализации школьников; оптимизацию поддержки детского общественного движения; совершенствование организации воспитательной деятельности; развитие отношений между органами власти, органами местного самоуправления, общественными организациями и объединениями для решения воспитательных задач.</a:t>
            </a:r>
          </a:p>
        </p:txBody>
      </p:sp>
      <p:sp>
        <p:nvSpPr>
          <p:cNvPr id="8" name="Заголовок 1">
            <a:extLst>
              <a:ext uri="{FF2B5EF4-FFF2-40B4-BE49-F238E27FC236}">
                <a16:creationId xmlns:a16="http://schemas.microsoft.com/office/drawing/2014/main" id="{DF52D597-5059-424D-92F5-84C1B65CF9DD}"/>
              </a:ext>
            </a:extLst>
          </p:cNvPr>
          <p:cNvSpPr>
            <a:spLocks noGrp="1"/>
          </p:cNvSpPr>
          <p:nvPr>
            <p:ph type="title"/>
          </p:nvPr>
        </p:nvSpPr>
        <p:spPr>
          <a:xfrm>
            <a:off x="1959142" y="117843"/>
            <a:ext cx="3388895" cy="1140940"/>
          </a:xfrm>
        </p:spPr>
        <p:txBody>
          <a:bodyPr>
            <a:normAutofit/>
          </a:bodyPr>
          <a:lstStyle/>
          <a:p>
            <a:r>
              <a:rPr lang="ru-RU" dirty="0"/>
              <a:t>Деятельность учреждения</a:t>
            </a:r>
          </a:p>
        </p:txBody>
      </p:sp>
      <p:pic>
        <p:nvPicPr>
          <p:cNvPr id="10" name="Рисунок 9">
            <a:extLst>
              <a:ext uri="{FF2B5EF4-FFF2-40B4-BE49-F238E27FC236}">
                <a16:creationId xmlns:a16="http://schemas.microsoft.com/office/drawing/2014/main" id="{8E1C2E78-C477-4E26-AAD9-0572FC33134D}"/>
              </a:ext>
            </a:extLst>
          </p:cNvPr>
          <p:cNvPicPr>
            <a:picLocks noChangeAspect="1"/>
          </p:cNvPicPr>
          <p:nvPr/>
        </p:nvPicPr>
        <p:blipFill>
          <a:blip r:embed="rId2"/>
          <a:stretch>
            <a:fillRect/>
          </a:stretch>
        </p:blipFill>
        <p:spPr>
          <a:xfrm>
            <a:off x="82215" y="5230851"/>
            <a:ext cx="6693569" cy="4084123"/>
          </a:xfrm>
          <a:prstGeom prst="rect">
            <a:avLst/>
          </a:prstGeom>
          <a:ln>
            <a:noFill/>
          </a:ln>
          <a:effectLst>
            <a:softEdge rad="112500"/>
          </a:effectLst>
        </p:spPr>
      </p:pic>
      <p:sp>
        <p:nvSpPr>
          <p:cNvPr id="12" name="TextBox 11">
            <a:extLst>
              <a:ext uri="{FF2B5EF4-FFF2-40B4-BE49-F238E27FC236}">
                <a16:creationId xmlns:a16="http://schemas.microsoft.com/office/drawing/2014/main" id="{69C733C8-939E-427F-9058-06F3D7F76EC2}"/>
              </a:ext>
            </a:extLst>
          </p:cNvPr>
          <p:cNvSpPr txBox="1"/>
          <p:nvPr/>
        </p:nvSpPr>
        <p:spPr>
          <a:xfrm>
            <a:off x="82215" y="9520259"/>
            <a:ext cx="6693569" cy="1983428"/>
          </a:xfrm>
          <a:prstGeom prst="rect">
            <a:avLst/>
          </a:prstGeom>
          <a:noFill/>
        </p:spPr>
        <p:txBody>
          <a:bodyPr wrap="square">
            <a:spAutoFit/>
          </a:bodyPr>
          <a:lstStyle/>
          <a:p>
            <a:pPr indent="449580" algn="ctr">
              <a:lnSpc>
                <a:spcPct val="115000"/>
              </a:lnSpc>
            </a:pPr>
            <a:r>
              <a:rPr lang="ru-RU" sz="1800" dirty="0">
                <a:effectLst/>
              </a:rPr>
              <a:t>По данному направлению проводится работа по организации и проведению муниципальных мероприятий, реализации проектов воспитательной направленности, методическом и ресурсном сопровождении деятельности Общероссийской общественно - государственной детско-юношеской организации «Российское движение школьников». </a:t>
            </a:r>
            <a:endParaRPr lang="ru-RU" sz="1800" dirty="0">
              <a:effectLst/>
              <a:latin typeface="Times New Roman" panose="02020603050405020304" pitchFamily="18" charset="0"/>
              <a:ea typeface="Times New Roman" panose="02020603050405020304" pitchFamily="18" charset="0"/>
            </a:endParaRPr>
          </a:p>
        </p:txBody>
      </p:sp>
      <p:pic>
        <p:nvPicPr>
          <p:cNvPr id="15" name="Рисунок 14">
            <a:extLst>
              <a:ext uri="{FF2B5EF4-FFF2-40B4-BE49-F238E27FC236}">
                <a16:creationId xmlns:a16="http://schemas.microsoft.com/office/drawing/2014/main" id="{C7A0F6B7-5587-4971-9804-2D011D0217D7}"/>
              </a:ext>
            </a:extLst>
          </p:cNvPr>
          <p:cNvPicPr>
            <a:picLocks noChangeAspect="1"/>
          </p:cNvPicPr>
          <p:nvPr/>
        </p:nvPicPr>
        <p:blipFill>
          <a:blip r:embed="rId3"/>
          <a:stretch>
            <a:fillRect/>
          </a:stretch>
        </p:blipFill>
        <p:spPr>
          <a:xfrm>
            <a:off x="164431" y="117843"/>
            <a:ext cx="1588168" cy="1588168"/>
          </a:xfrm>
          <a:prstGeom prst="rect">
            <a:avLst/>
          </a:prstGeom>
        </p:spPr>
      </p:pic>
    </p:spTree>
    <p:extLst>
      <p:ext uri="{BB962C8B-B14F-4D97-AF65-F5344CB8AC3E}">
        <p14:creationId xmlns:p14="http://schemas.microsoft.com/office/powerpoint/2010/main" val="157643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A977BA3-C57D-454C-B66E-590C42CA2D5F}"/>
              </a:ext>
            </a:extLst>
          </p:cNvPr>
          <p:cNvPicPr>
            <a:picLocks noChangeAspect="1"/>
          </p:cNvPicPr>
          <p:nvPr/>
        </p:nvPicPr>
        <p:blipFill>
          <a:blip r:embed="rId2"/>
          <a:stretch>
            <a:fillRect/>
          </a:stretch>
        </p:blipFill>
        <p:spPr>
          <a:xfrm>
            <a:off x="241955" y="0"/>
            <a:ext cx="6374089" cy="4252713"/>
          </a:xfrm>
          <a:prstGeom prst="rect">
            <a:avLst/>
          </a:prstGeom>
          <a:ln>
            <a:noFill/>
          </a:ln>
          <a:effectLst>
            <a:softEdge rad="112500"/>
          </a:effectLst>
        </p:spPr>
      </p:pic>
      <p:pic>
        <p:nvPicPr>
          <p:cNvPr id="7" name="Рисунок 6">
            <a:extLst>
              <a:ext uri="{FF2B5EF4-FFF2-40B4-BE49-F238E27FC236}">
                <a16:creationId xmlns:a16="http://schemas.microsoft.com/office/drawing/2014/main" id="{8844ED94-7E20-4523-A5C4-2B2269D8462A}"/>
              </a:ext>
            </a:extLst>
          </p:cNvPr>
          <p:cNvPicPr>
            <a:picLocks noChangeAspect="1"/>
          </p:cNvPicPr>
          <p:nvPr/>
        </p:nvPicPr>
        <p:blipFill>
          <a:blip r:embed="rId3"/>
          <a:stretch>
            <a:fillRect/>
          </a:stretch>
        </p:blipFill>
        <p:spPr>
          <a:xfrm>
            <a:off x="483911" y="4252713"/>
            <a:ext cx="5157537" cy="3441044"/>
          </a:xfrm>
          <a:prstGeom prst="rect">
            <a:avLst/>
          </a:prstGeom>
          <a:ln>
            <a:noFill/>
          </a:ln>
          <a:effectLst>
            <a:softEdge rad="112500"/>
          </a:effectLst>
        </p:spPr>
      </p:pic>
      <p:pic>
        <p:nvPicPr>
          <p:cNvPr id="11" name="Рисунок 10">
            <a:extLst>
              <a:ext uri="{FF2B5EF4-FFF2-40B4-BE49-F238E27FC236}">
                <a16:creationId xmlns:a16="http://schemas.microsoft.com/office/drawing/2014/main" id="{4EAF6E03-516D-42F3-89F4-7B54CBB05B0A}"/>
              </a:ext>
            </a:extLst>
          </p:cNvPr>
          <p:cNvPicPr>
            <a:picLocks noChangeAspect="1"/>
          </p:cNvPicPr>
          <p:nvPr/>
        </p:nvPicPr>
        <p:blipFill>
          <a:blip r:embed="rId4"/>
          <a:stretch>
            <a:fillRect/>
          </a:stretch>
        </p:blipFill>
        <p:spPr>
          <a:xfrm>
            <a:off x="232611" y="7637045"/>
            <a:ext cx="6625389" cy="4554955"/>
          </a:xfrm>
          <a:prstGeom prst="rect">
            <a:avLst/>
          </a:prstGeom>
          <a:ln>
            <a:noFill/>
          </a:ln>
          <a:effectLst>
            <a:softEdge rad="112500"/>
          </a:effectLst>
        </p:spPr>
      </p:pic>
    </p:spTree>
    <p:extLst>
      <p:ext uri="{BB962C8B-B14F-4D97-AF65-F5344CB8AC3E}">
        <p14:creationId xmlns:p14="http://schemas.microsoft.com/office/powerpoint/2010/main" val="1134674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B1AC6D6-E080-4A9B-B253-55C93658D8CC}"/>
              </a:ext>
            </a:extLst>
          </p:cNvPr>
          <p:cNvPicPr>
            <a:picLocks noChangeAspect="1"/>
          </p:cNvPicPr>
          <p:nvPr/>
        </p:nvPicPr>
        <p:blipFill>
          <a:blip r:embed="rId2"/>
          <a:stretch>
            <a:fillRect/>
          </a:stretch>
        </p:blipFill>
        <p:spPr>
          <a:xfrm>
            <a:off x="1110033" y="0"/>
            <a:ext cx="5747967" cy="3834972"/>
          </a:xfrm>
          <a:prstGeom prst="rect">
            <a:avLst/>
          </a:prstGeom>
          <a:ln>
            <a:noFill/>
          </a:ln>
          <a:effectLst>
            <a:softEdge rad="112500"/>
          </a:effectLst>
        </p:spPr>
      </p:pic>
      <p:pic>
        <p:nvPicPr>
          <p:cNvPr id="7" name="Рисунок 6">
            <a:extLst>
              <a:ext uri="{FF2B5EF4-FFF2-40B4-BE49-F238E27FC236}">
                <a16:creationId xmlns:a16="http://schemas.microsoft.com/office/drawing/2014/main" id="{F6B2BDC5-AA04-44D6-9BF2-6C7FAB7A7E1D}"/>
              </a:ext>
            </a:extLst>
          </p:cNvPr>
          <p:cNvPicPr>
            <a:picLocks noChangeAspect="1"/>
          </p:cNvPicPr>
          <p:nvPr/>
        </p:nvPicPr>
        <p:blipFill>
          <a:blip r:embed="rId3"/>
          <a:stretch>
            <a:fillRect/>
          </a:stretch>
        </p:blipFill>
        <p:spPr>
          <a:xfrm>
            <a:off x="619391" y="7997294"/>
            <a:ext cx="6017557" cy="4014839"/>
          </a:xfrm>
          <a:prstGeom prst="rect">
            <a:avLst/>
          </a:prstGeom>
          <a:ln>
            <a:noFill/>
          </a:ln>
          <a:effectLst>
            <a:softEdge rad="112500"/>
          </a:effectLst>
        </p:spPr>
      </p:pic>
      <p:pic>
        <p:nvPicPr>
          <p:cNvPr id="9" name="Рисунок 8">
            <a:extLst>
              <a:ext uri="{FF2B5EF4-FFF2-40B4-BE49-F238E27FC236}">
                <a16:creationId xmlns:a16="http://schemas.microsoft.com/office/drawing/2014/main" id="{8C4D7B37-0F2E-4B72-929A-2BFDC161AA8C}"/>
              </a:ext>
            </a:extLst>
          </p:cNvPr>
          <p:cNvPicPr>
            <a:picLocks noChangeAspect="1"/>
          </p:cNvPicPr>
          <p:nvPr/>
        </p:nvPicPr>
        <p:blipFill>
          <a:blip r:embed="rId4"/>
          <a:stretch>
            <a:fillRect/>
          </a:stretch>
        </p:blipFill>
        <p:spPr>
          <a:xfrm>
            <a:off x="0" y="3834972"/>
            <a:ext cx="6238609" cy="4162322"/>
          </a:xfrm>
          <a:prstGeom prst="rect">
            <a:avLst/>
          </a:prstGeom>
          <a:ln>
            <a:noFill/>
          </a:ln>
          <a:effectLst>
            <a:softEdge rad="112500"/>
          </a:effectLst>
        </p:spPr>
      </p:pic>
    </p:spTree>
    <p:extLst>
      <p:ext uri="{BB962C8B-B14F-4D97-AF65-F5344CB8AC3E}">
        <p14:creationId xmlns:p14="http://schemas.microsoft.com/office/powerpoint/2010/main" val="2581002488"/>
      </p:ext>
    </p:extLst>
  </p:cSld>
  <p:clrMapOvr>
    <a:masterClrMapping/>
  </p:clrMapOvr>
</p:sld>
</file>

<file path=ppt/theme/theme1.xml><?xml version="1.0" encoding="utf-8"?>
<a:theme xmlns:a="http://schemas.openxmlformats.org/drawingml/2006/main" name="Посылка">
  <a:themeElements>
    <a:clrScheme name="Посылка">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Посылка">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осылка">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TM10001115[[fn=Посылка]]</Template>
  <TotalTime>108</TotalTime>
  <Words>1504</Words>
  <Application>Microsoft Office PowerPoint</Application>
  <PresentationFormat>Широкоэкранный</PresentationFormat>
  <Paragraphs>102</Paragraphs>
  <Slides>17</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Corbel</vt:lpstr>
      <vt:lpstr>Gill Sans MT</vt:lpstr>
      <vt:lpstr>Symbol</vt:lpstr>
      <vt:lpstr>Times New Roman</vt:lpstr>
      <vt:lpstr>Посылка</vt:lpstr>
      <vt:lpstr> Муниципальное бюджетное образовательное учреждение дополнительного образования    ДОМ ДЕТСТВА  И ЮНОШЕСТВА  г. ОХИ   </vt:lpstr>
      <vt:lpstr>Информация  об учреждении</vt:lpstr>
      <vt:lpstr>муниципальный  опорный центр дополнительного образования детей</vt:lpstr>
      <vt:lpstr>Деятельность учреждения</vt:lpstr>
      <vt:lpstr>Презентация PowerPoint</vt:lpstr>
      <vt:lpstr>Презентация PowerPoint</vt:lpstr>
      <vt:lpstr>Деятельность учреждения</vt:lpstr>
      <vt:lpstr>Презентация PowerPoint</vt:lpstr>
      <vt:lpstr>Презентация PowerPoint</vt:lpstr>
      <vt:lpstr>Деятельность учреждения</vt:lpstr>
      <vt:lpstr>Участие в конкурсных мероприятиях различного уровня  </vt:lpstr>
      <vt:lpstr>Презентация PowerPoint</vt:lpstr>
      <vt:lpstr>Инновационная работа</vt:lpstr>
      <vt:lpstr>Создание условий для функционирования и развития учреждения</vt:lpstr>
      <vt:lpstr>Региональные  и федеральные гранты</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Информация  об учреждении</dc:title>
  <dc:creator>Оладушка</dc:creator>
  <cp:lastModifiedBy>Оладушка</cp:lastModifiedBy>
  <cp:revision>2</cp:revision>
  <dcterms:created xsi:type="dcterms:W3CDTF">2022-04-13T04:13:15Z</dcterms:created>
  <dcterms:modified xsi:type="dcterms:W3CDTF">2022-04-13T06:03:53Z</dcterms:modified>
</cp:coreProperties>
</file>