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notesMasterIdLst>
    <p:notesMasterId r:id="rId27"/>
  </p:notesMasterIdLst>
  <p:handoutMasterIdLst>
    <p:handoutMasterId r:id="rId28"/>
  </p:handoutMasterIdLst>
  <p:sldIdLst>
    <p:sldId id="298" r:id="rId2"/>
    <p:sldId id="257" r:id="rId3"/>
    <p:sldId id="303" r:id="rId4"/>
    <p:sldId id="304" r:id="rId5"/>
    <p:sldId id="305" r:id="rId6"/>
    <p:sldId id="315" r:id="rId7"/>
    <p:sldId id="306" r:id="rId8"/>
    <p:sldId id="307" r:id="rId9"/>
    <p:sldId id="308" r:id="rId10"/>
    <p:sldId id="309" r:id="rId11"/>
    <p:sldId id="310" r:id="rId12"/>
    <p:sldId id="311" r:id="rId13"/>
    <p:sldId id="314" r:id="rId14"/>
    <p:sldId id="312" r:id="rId15"/>
    <p:sldId id="313" r:id="rId16"/>
    <p:sldId id="316" r:id="rId17"/>
    <p:sldId id="317" r:id="rId18"/>
    <p:sldId id="326" r:id="rId19"/>
    <p:sldId id="327" r:id="rId20"/>
    <p:sldId id="321" r:id="rId21"/>
    <p:sldId id="322" r:id="rId22"/>
    <p:sldId id="323" r:id="rId23"/>
    <p:sldId id="324" r:id="rId24"/>
    <p:sldId id="325" r:id="rId25"/>
    <p:sldId id="302" r:id="rId26"/>
  </p:sldIdLst>
  <p:sldSz cx="10801350" cy="7561263"/>
  <p:notesSz cx="9774238" cy="67087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7564" autoAdjust="0"/>
    <p:restoredTop sz="94660"/>
  </p:normalViewPr>
  <p:slideViewPr>
    <p:cSldViewPr>
      <p:cViewPr varScale="1">
        <p:scale>
          <a:sx n="60" d="100"/>
          <a:sy n="60" d="100"/>
        </p:scale>
        <p:origin x="-522" y="-84"/>
      </p:cViewPr>
      <p:guideLst>
        <p:guide orient="horz" pos="2382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354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37200" y="0"/>
            <a:ext cx="42354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76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72225"/>
            <a:ext cx="42354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76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37200" y="6372225"/>
            <a:ext cx="42354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67C617-3371-449A-9383-BFC3F28EC3F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354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37200" y="0"/>
            <a:ext cx="42354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000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089275" y="503238"/>
            <a:ext cx="3595688" cy="2516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0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7900" y="3186113"/>
            <a:ext cx="7818438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0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72225"/>
            <a:ext cx="42354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0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37200" y="6372225"/>
            <a:ext cx="42354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897DBD-C207-4E5B-800E-1D2D8E54963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ED905C-592B-480F-AA55-020FDCE70009}" type="slidenum">
              <a:rPr lang="ru-RU"/>
              <a:pPr/>
              <a:t>1</a:t>
            </a:fld>
            <a:endParaRPr lang="ru-RU"/>
          </a:p>
        </p:txBody>
      </p:sp>
      <p:sp>
        <p:nvSpPr>
          <p:cNvPr id="304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FBC9E5-5D91-4BC5-82C0-CE3FA601353C}" type="slidenum">
              <a:rPr lang="ru-RU"/>
              <a:pPr/>
              <a:t>2</a:t>
            </a:fld>
            <a:endParaRPr lang="ru-RU"/>
          </a:p>
        </p:txBody>
      </p:sp>
      <p:sp>
        <p:nvSpPr>
          <p:cNvPr id="339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42" name="Group 2"/>
          <p:cNvGrpSpPr>
            <a:grpSpLocks/>
          </p:cNvGrpSpPr>
          <p:nvPr/>
        </p:nvGrpSpPr>
        <p:grpSpPr bwMode="auto">
          <a:xfrm>
            <a:off x="3175" y="4705350"/>
            <a:ext cx="10798175" cy="2855913"/>
            <a:chOff x="2" y="2688"/>
            <a:chExt cx="5758" cy="1632"/>
          </a:xfrm>
        </p:grpSpPr>
        <p:sp>
          <p:nvSpPr>
            <p:cNvPr id="266243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66244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66245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246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247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248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249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250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251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252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253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254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255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66256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66257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258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259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260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261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262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263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264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265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266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267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268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269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270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271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272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273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274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66275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66276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277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278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279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280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281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282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283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284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285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286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287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288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289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290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291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292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66293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66294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295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296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297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298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299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00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66301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66302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30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30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30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26630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809625" y="1865313"/>
            <a:ext cx="9182100" cy="1916112"/>
          </a:xfrm>
        </p:spPr>
        <p:txBody>
          <a:bodyPr anchor="b"/>
          <a:lstStyle>
            <a:lvl1pPr>
              <a:defRPr sz="59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6630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20838" y="4284663"/>
            <a:ext cx="7559675" cy="1931987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6308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539750" y="6889750"/>
            <a:ext cx="2520950" cy="50323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66309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690938" y="6889750"/>
            <a:ext cx="3419475" cy="50323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66310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740650" y="6889750"/>
            <a:ext cx="2520950" cy="503238"/>
          </a:xfrm>
        </p:spPr>
        <p:txBody>
          <a:bodyPr/>
          <a:lstStyle>
            <a:lvl1pPr>
              <a:defRPr/>
            </a:lvl1pPr>
          </a:lstStyle>
          <a:p>
            <a:fld id="{FC06F80D-E46C-49A9-A41F-81FF6E53A5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A3819-7C5B-47EB-846D-874BCDFB35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1138" y="306388"/>
            <a:ext cx="2430462" cy="6448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306388"/>
            <a:ext cx="7138988" cy="6448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DBED7-733E-4BA9-B577-E9CAC46761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14DC5-708D-4C6B-B5F2-01F70EB633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488" y="4859338"/>
            <a:ext cx="918210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2488" y="3205163"/>
            <a:ext cx="9182100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E1178-7476-4BE8-80B8-1359685106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763713"/>
            <a:ext cx="4784725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76875" y="1763713"/>
            <a:ext cx="4784725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A8AA4-CF9E-4D31-B5BA-0237BF3792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303213"/>
            <a:ext cx="9721850" cy="12604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750" y="1692275"/>
            <a:ext cx="4772025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9750" y="2397125"/>
            <a:ext cx="4772025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400" y="1692275"/>
            <a:ext cx="47752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86400" y="2397125"/>
            <a:ext cx="47752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C5744-C822-47CF-BC80-824B99C903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CAD9C-F97E-4344-9FF8-A1595C3EFC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0BCA2-31A4-44AF-875E-4972B8C7F4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301625"/>
            <a:ext cx="3554413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2750" y="301625"/>
            <a:ext cx="6038850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750" y="1582738"/>
            <a:ext cx="3554413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798CA-257A-4273-841D-D49AC55FBE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725" y="5292725"/>
            <a:ext cx="64801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725" y="676275"/>
            <a:ext cx="64801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725" y="5918200"/>
            <a:ext cx="64801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BD031-87BC-4451-840F-CD5DE9D4DA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Freeform 2"/>
          <p:cNvSpPr>
            <a:spLocks/>
          </p:cNvSpPr>
          <p:nvPr/>
        </p:nvSpPr>
        <p:spPr bwMode="hidden">
          <a:xfrm>
            <a:off x="7829550" y="7088188"/>
            <a:ext cx="336550" cy="231775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65219" name="Group 3"/>
          <p:cNvGrpSpPr>
            <a:grpSpLocks/>
          </p:cNvGrpSpPr>
          <p:nvPr/>
        </p:nvGrpSpPr>
        <p:grpSpPr bwMode="auto">
          <a:xfrm>
            <a:off x="3175" y="4705350"/>
            <a:ext cx="10798175" cy="2855913"/>
            <a:chOff x="2" y="2688"/>
            <a:chExt cx="5758" cy="1632"/>
          </a:xfrm>
        </p:grpSpPr>
        <p:sp>
          <p:nvSpPr>
            <p:cNvPr id="26522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65221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6522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22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22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22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22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22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22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22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23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23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23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65233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6523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23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23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23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23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23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24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24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24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24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24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24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24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24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24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24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25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25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65252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6525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25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25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25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25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25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25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26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26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26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26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26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26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26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26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26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26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65270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6527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27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27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27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27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27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27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65278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6527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528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528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528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26528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306388"/>
            <a:ext cx="97218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154" tIns="50077" rIns="100154" bIns="50077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528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763713"/>
            <a:ext cx="972185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154" tIns="50077" rIns="100154" bIns="50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528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6884988"/>
            <a:ext cx="25209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154" tIns="50077" rIns="100154" bIns="50077" numCol="1" anchor="b" anchorCtr="0" compatLnSpc="1">
            <a:prstTxWarp prst="textNoShape">
              <a:avLst/>
            </a:prstTxWarp>
          </a:bodyPr>
          <a:lstStyle>
            <a:lvl1pPr defTabSz="1001713">
              <a:defRPr sz="15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6528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0938" y="6884988"/>
            <a:ext cx="341947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154" tIns="50077" rIns="100154" bIns="50077" numCol="1" anchor="b" anchorCtr="0" compatLnSpc="1">
            <a:prstTxWarp prst="textNoShape">
              <a:avLst/>
            </a:prstTxWarp>
          </a:bodyPr>
          <a:lstStyle>
            <a:lvl1pPr algn="ctr" defTabSz="1001713">
              <a:defRPr sz="15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6528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884988"/>
            <a:ext cx="25209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154" tIns="50077" rIns="100154" bIns="50077" numCol="1" anchor="b" anchorCtr="0" compatLnSpc="1">
            <a:prstTxWarp prst="textNoShape">
              <a:avLst/>
            </a:prstTxWarp>
          </a:bodyPr>
          <a:lstStyle>
            <a:lvl1pPr algn="r" defTabSz="1001713">
              <a:defRPr sz="15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ABF2F0D-AEEB-49DB-B06B-F1E71E929238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0171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100171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defTabSz="100171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defTabSz="100171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defTabSz="100171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defTabSz="100171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defTabSz="100171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defTabSz="100171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defTabSz="100171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76238" indent="-376238" algn="l" defTabSz="1001713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14388" indent="-314325" algn="l" defTabSz="1001713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3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252538" indent="-250825" algn="l" defTabSz="1001713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752600" indent="-250825" algn="l" defTabSz="1001713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254250" indent="-250825" algn="l" defTabSz="1001713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711450" indent="-250825" algn="l" defTabSz="1001713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168650" indent="-250825" algn="l" defTabSz="1001713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625850" indent="-250825" algn="l" defTabSz="1001713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083050" indent="-250825" algn="l" defTabSz="1001713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1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1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2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2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2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2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2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0A7A3937-6C68-45F8-AD71-04C85077FEEB}" type="slidenum">
              <a:rPr lang="ru-RU"/>
              <a:pPr/>
              <a:t>1</a:t>
            </a:fld>
            <a:endParaRPr lang="ru-RU"/>
          </a:p>
        </p:txBody>
      </p:sp>
      <p:sp>
        <p:nvSpPr>
          <p:cNvPr id="284678" name="Rectangle 6"/>
          <p:cNvSpPr>
            <a:spLocks noChangeArrowheads="1"/>
          </p:cNvSpPr>
          <p:nvPr/>
        </p:nvSpPr>
        <p:spPr bwMode="auto">
          <a:xfrm>
            <a:off x="295275" y="36513"/>
            <a:ext cx="1021080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715" tIns="11829" rIns="19715" bIns="11829"/>
          <a:lstStyle/>
          <a:p>
            <a:pPr algn="ctr" defTabSz="1001713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sz="11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defTabSz="1001713">
              <a:lnSpc>
                <a:spcPct val="90000"/>
              </a:lnSpc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Кыргызский государственный технический университет им.</a:t>
            </a: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И.Раззакова</a:t>
            </a:r>
            <a:endParaRPr lang="en-US" sz="32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defTabSz="1001713">
              <a:lnSpc>
                <a:spcPct val="85000"/>
              </a:lnSpc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КГТУ им. И. Раззакова)</a:t>
            </a:r>
          </a:p>
        </p:txBody>
      </p:sp>
      <p:sp>
        <p:nvSpPr>
          <p:cNvPr id="284683" name="Text Box 11"/>
          <p:cNvSpPr txBox="1">
            <a:spLocks noChangeArrowheads="1"/>
          </p:cNvSpPr>
          <p:nvPr/>
        </p:nvSpPr>
        <p:spPr bwMode="auto">
          <a:xfrm>
            <a:off x="5905500" y="6156325"/>
            <a:ext cx="38893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1001713">
              <a:spcBef>
                <a:spcPct val="50000"/>
              </a:spcBef>
            </a:pPr>
            <a:r>
              <a:rPr lang="ru-RU" sz="3600">
                <a:solidFill>
                  <a:srgbClr val="000000"/>
                </a:solidFill>
              </a:rPr>
              <a:t>Торобеков Б.Т.</a:t>
            </a:r>
          </a:p>
          <a:p>
            <a:pPr algn="ctr" defTabSz="1001713">
              <a:spcBef>
                <a:spcPct val="50000"/>
              </a:spcBef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4684" name="Rectangle 12"/>
          <p:cNvSpPr>
            <a:spLocks noChangeArrowheads="1"/>
          </p:cNvSpPr>
          <p:nvPr/>
        </p:nvSpPr>
        <p:spPr bwMode="auto">
          <a:xfrm>
            <a:off x="1582738" y="3003550"/>
            <a:ext cx="7640637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3200" b="1">
                <a:solidFill>
                  <a:srgbClr val="000000"/>
                </a:solidFill>
              </a:rPr>
              <a:t>О СОВЕРШЕНСТВОВАНИИ </a:t>
            </a:r>
          </a:p>
          <a:p>
            <a:pPr algn="ctr"/>
            <a:r>
              <a:rPr lang="ru-RU" sz="3200" b="1">
                <a:solidFill>
                  <a:srgbClr val="000000"/>
                </a:solidFill>
              </a:rPr>
              <a:t>ОБРАЗОВАТЕЛЬНЫХ СТАНДАРТОВ </a:t>
            </a:r>
          </a:p>
          <a:p>
            <a:pPr algn="ctr"/>
            <a:r>
              <a:rPr lang="ru-RU" sz="3200" b="1">
                <a:solidFill>
                  <a:srgbClr val="000000"/>
                </a:solidFill>
              </a:rPr>
              <a:t>В КЫРГЫЗСКОЙ РЕСПУБЛИКЕ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4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8F21-C473-48D1-839E-53318DB6F587}" type="slidenum">
              <a:rPr lang="ru-RU"/>
              <a:pPr/>
              <a:t>10</a:t>
            </a:fld>
            <a:endParaRPr lang="ru-RU"/>
          </a:p>
        </p:txBody>
      </p:sp>
      <p:grpSp>
        <p:nvGrpSpPr>
          <p:cNvPr id="318466" name="Group 2"/>
          <p:cNvGrpSpPr>
            <a:grpSpLocks/>
          </p:cNvGrpSpPr>
          <p:nvPr/>
        </p:nvGrpSpPr>
        <p:grpSpPr bwMode="auto">
          <a:xfrm>
            <a:off x="-28575" y="0"/>
            <a:ext cx="10829925" cy="7597775"/>
            <a:chOff x="0" y="0"/>
            <a:chExt cx="6804" cy="4763"/>
          </a:xfrm>
        </p:grpSpPr>
        <p:pic>
          <p:nvPicPr>
            <p:cNvPr id="318467" name="Picture 3" descr="fon копия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6804" cy="4763"/>
            </a:xfrm>
            <a:prstGeom prst="rect">
              <a:avLst/>
            </a:prstGeom>
            <a:noFill/>
          </p:spPr>
        </p:pic>
        <p:graphicFrame>
          <p:nvGraphicFramePr>
            <p:cNvPr id="318468" name="Object 4"/>
            <p:cNvGraphicFramePr>
              <a:graphicFrameLocks noChangeAspect="1"/>
            </p:cNvGraphicFramePr>
            <p:nvPr/>
          </p:nvGraphicFramePr>
          <p:xfrm>
            <a:off x="45" y="4196"/>
            <a:ext cx="862" cy="516"/>
          </p:xfrm>
          <a:graphic>
            <a:graphicData uri="http://schemas.openxmlformats.org/presentationml/2006/ole">
              <p:oleObj spid="_x0000_s318468" name="CorelDRAW" r:id="rId4" imgW="1097758" imgH="657096" progId="CorelDRAW.Graphic.14">
                <p:embed/>
              </p:oleObj>
            </a:graphicData>
          </a:graphic>
        </p:graphicFrame>
      </p:grpSp>
      <p:sp>
        <p:nvSpPr>
          <p:cNvPr id="318469" name="Rectangle 5"/>
          <p:cNvSpPr>
            <a:spLocks noChangeArrowheads="1"/>
          </p:cNvSpPr>
          <p:nvPr/>
        </p:nvSpPr>
        <p:spPr bwMode="auto">
          <a:xfrm>
            <a:off x="4791075" y="36718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000"/>
              <a:t/>
            </a:r>
            <a:br>
              <a:rPr lang="ru-RU" sz="1000"/>
            </a:br>
            <a:endParaRPr lang="ru-RU" sz="1800"/>
          </a:p>
        </p:txBody>
      </p:sp>
      <p:sp>
        <p:nvSpPr>
          <p:cNvPr id="318471" name="Rectangle 7"/>
          <p:cNvSpPr>
            <a:spLocks noChangeArrowheads="1"/>
          </p:cNvSpPr>
          <p:nvPr/>
        </p:nvSpPr>
        <p:spPr bwMode="auto">
          <a:xfrm>
            <a:off x="936625" y="3062288"/>
            <a:ext cx="9648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/>
            <a:endParaRPr lang="ru-RU" sz="2800"/>
          </a:p>
        </p:txBody>
      </p:sp>
      <p:sp>
        <p:nvSpPr>
          <p:cNvPr id="318472" name="Rectangle 8"/>
          <p:cNvSpPr>
            <a:spLocks noChangeArrowheads="1"/>
          </p:cNvSpPr>
          <p:nvPr/>
        </p:nvSpPr>
        <p:spPr bwMode="auto">
          <a:xfrm>
            <a:off x="287338" y="844550"/>
            <a:ext cx="10514012" cy="599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</a:rPr>
              <a:t>	</a:t>
            </a:r>
            <a:r>
              <a:rPr lang="ru-RU" sz="2400" dirty="0">
                <a:solidFill>
                  <a:srgbClr val="000000"/>
                </a:solidFill>
              </a:rPr>
              <a:t>В </a:t>
            </a:r>
            <a:r>
              <a:rPr lang="ru-RU" sz="2400" dirty="0" err="1">
                <a:solidFill>
                  <a:srgbClr val="000000"/>
                </a:solidFill>
              </a:rPr>
              <a:t>Кыргызской</a:t>
            </a:r>
            <a:r>
              <a:rPr lang="ru-RU" sz="2400" dirty="0">
                <a:solidFill>
                  <a:srgbClr val="000000"/>
                </a:solidFill>
              </a:rPr>
              <a:t> Республике </a:t>
            </a:r>
            <a:r>
              <a:rPr lang="ru-RU" sz="2400" b="1" dirty="0">
                <a:solidFill>
                  <a:srgbClr val="000000"/>
                </a:solidFill>
              </a:rPr>
              <a:t>действуют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i="1" dirty="0">
                <a:solidFill>
                  <a:srgbClr val="000000"/>
                </a:solidFill>
              </a:rPr>
              <a:t>Временные государственные образовательные стандарты высшего профессионального образования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b="1" dirty="0">
                <a:solidFill>
                  <a:srgbClr val="000000"/>
                </a:solidFill>
              </a:rPr>
              <a:t>второго поколения</a:t>
            </a:r>
            <a:r>
              <a:rPr lang="ru-RU" sz="2400" dirty="0">
                <a:solidFill>
                  <a:srgbClr val="000000"/>
                </a:solidFill>
              </a:rPr>
              <a:t>. 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</a:rPr>
              <a:t>Эти стандарты утверждены и введены в учебный процесс </a:t>
            </a:r>
            <a:r>
              <a:rPr lang="ru-RU" sz="2400" b="1" dirty="0">
                <a:solidFill>
                  <a:srgbClr val="000000"/>
                </a:solidFill>
              </a:rPr>
              <a:t>с 2003 года</a:t>
            </a:r>
            <a:r>
              <a:rPr lang="ru-RU" sz="2400" dirty="0">
                <a:solidFill>
                  <a:srgbClr val="000000"/>
                </a:solidFill>
              </a:rPr>
              <a:t>. Совершенствование стандартов происходит с 2001 года на основе макетов, рекомендованных Министерством образования и науки.</a:t>
            </a:r>
          </a:p>
          <a:p>
            <a:pPr algn="ctr"/>
            <a:endParaRPr lang="ru-RU" sz="2400" dirty="0">
              <a:solidFill>
                <a:srgbClr val="000000"/>
              </a:solidFill>
            </a:endParaRPr>
          </a:p>
          <a:p>
            <a:pPr algn="ctr"/>
            <a:r>
              <a:rPr lang="ru-RU" sz="2400" i="1" dirty="0">
                <a:solidFill>
                  <a:srgbClr val="000000"/>
                </a:solidFill>
              </a:rPr>
              <a:t>К обновлению</a:t>
            </a:r>
            <a:r>
              <a:rPr lang="ru-RU" sz="2400" dirty="0">
                <a:solidFill>
                  <a:srgbClr val="000000"/>
                </a:solidFill>
              </a:rPr>
              <a:t> стандартов привела </a:t>
            </a:r>
            <a:r>
              <a:rPr lang="ru-RU" sz="2400" i="1" dirty="0">
                <a:solidFill>
                  <a:srgbClr val="000000"/>
                </a:solidFill>
              </a:rPr>
              <a:t>необходимость укрупнения направлений профессиональной подготовки специалистов</a:t>
            </a:r>
            <a:r>
              <a:rPr lang="ru-RU" sz="2400" dirty="0">
                <a:solidFill>
                  <a:srgbClr val="000000"/>
                </a:solidFill>
              </a:rPr>
              <a:t>. 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</a:rPr>
              <a:t>В связи с этим в 2001 г. обновление стандартов было направлено на:</a:t>
            </a:r>
          </a:p>
          <a:p>
            <a:pPr>
              <a:buFontTx/>
              <a:buChar char="•"/>
            </a:pPr>
            <a:r>
              <a:rPr lang="ru-RU" sz="2400" dirty="0">
                <a:solidFill>
                  <a:srgbClr val="000000"/>
                </a:solidFill>
              </a:rPr>
              <a:t> усиление фундаментальности профессиональной подготовки специалистов;</a:t>
            </a:r>
          </a:p>
          <a:p>
            <a:pPr>
              <a:buFontTx/>
              <a:buChar char="•"/>
            </a:pPr>
            <a:r>
              <a:rPr lang="ru-RU" sz="2400" dirty="0">
                <a:solidFill>
                  <a:srgbClr val="000000"/>
                </a:solidFill>
              </a:rPr>
              <a:t>предоставление им базовых профессиональных знаний, на основе которых выпускник мог бы обновлять свои знания на курсах дополнительного профессионального образования в течение всей жизни.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F310-7DDB-4F22-92BF-D1EB0A34375B}" type="slidenum">
              <a:rPr lang="ru-RU"/>
              <a:pPr/>
              <a:t>11</a:t>
            </a:fld>
            <a:endParaRPr lang="ru-RU"/>
          </a:p>
        </p:txBody>
      </p:sp>
      <p:grpSp>
        <p:nvGrpSpPr>
          <p:cNvPr id="319490" name="Group 2"/>
          <p:cNvGrpSpPr>
            <a:grpSpLocks/>
          </p:cNvGrpSpPr>
          <p:nvPr/>
        </p:nvGrpSpPr>
        <p:grpSpPr bwMode="auto">
          <a:xfrm>
            <a:off x="-28575" y="0"/>
            <a:ext cx="10829925" cy="7597775"/>
            <a:chOff x="0" y="0"/>
            <a:chExt cx="6804" cy="4763"/>
          </a:xfrm>
        </p:grpSpPr>
        <p:pic>
          <p:nvPicPr>
            <p:cNvPr id="319491" name="Picture 3" descr="fon копия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6804" cy="4763"/>
            </a:xfrm>
            <a:prstGeom prst="rect">
              <a:avLst/>
            </a:prstGeom>
            <a:noFill/>
          </p:spPr>
        </p:pic>
        <p:graphicFrame>
          <p:nvGraphicFramePr>
            <p:cNvPr id="319492" name="Object 4"/>
            <p:cNvGraphicFramePr>
              <a:graphicFrameLocks noChangeAspect="1"/>
            </p:cNvGraphicFramePr>
            <p:nvPr/>
          </p:nvGraphicFramePr>
          <p:xfrm>
            <a:off x="45" y="4196"/>
            <a:ext cx="862" cy="516"/>
          </p:xfrm>
          <a:graphic>
            <a:graphicData uri="http://schemas.openxmlformats.org/presentationml/2006/ole">
              <p:oleObj spid="_x0000_s319492" name="CorelDRAW" r:id="rId4" imgW="1097758" imgH="657096" progId="CorelDRAW.Graphic.14">
                <p:embed/>
              </p:oleObj>
            </a:graphicData>
          </a:graphic>
        </p:graphicFrame>
      </p:grpSp>
      <p:sp>
        <p:nvSpPr>
          <p:cNvPr id="319493" name="Rectangle 5"/>
          <p:cNvSpPr>
            <a:spLocks noChangeArrowheads="1"/>
          </p:cNvSpPr>
          <p:nvPr/>
        </p:nvSpPr>
        <p:spPr bwMode="auto">
          <a:xfrm>
            <a:off x="4791075" y="36718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000"/>
              <a:t/>
            </a:r>
            <a:br>
              <a:rPr lang="ru-RU" sz="1000"/>
            </a:br>
            <a:endParaRPr lang="ru-RU" sz="1800"/>
          </a:p>
        </p:txBody>
      </p:sp>
      <p:sp>
        <p:nvSpPr>
          <p:cNvPr id="319494" name="Rectangle 6"/>
          <p:cNvSpPr>
            <a:spLocks noChangeArrowheads="1"/>
          </p:cNvSpPr>
          <p:nvPr/>
        </p:nvSpPr>
        <p:spPr bwMode="auto">
          <a:xfrm>
            <a:off x="936625" y="3062288"/>
            <a:ext cx="9648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/>
            <a:endParaRPr lang="ru-RU" sz="2800"/>
          </a:p>
        </p:txBody>
      </p:sp>
      <p:sp>
        <p:nvSpPr>
          <p:cNvPr id="319495" name="Rectangle 7"/>
          <p:cNvSpPr>
            <a:spLocks noChangeArrowheads="1"/>
          </p:cNvSpPr>
          <p:nvPr/>
        </p:nvSpPr>
        <p:spPr bwMode="auto">
          <a:xfrm>
            <a:off x="287338" y="3582988"/>
            <a:ext cx="105140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>
                <a:solidFill>
                  <a:srgbClr val="000000"/>
                </a:solidFill>
              </a:rPr>
              <a:t>	</a:t>
            </a: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319496" name="Rectangle 8"/>
          <p:cNvSpPr>
            <a:spLocks noChangeArrowheads="1"/>
          </p:cNvSpPr>
          <p:nvPr/>
        </p:nvSpPr>
        <p:spPr bwMode="auto">
          <a:xfrm>
            <a:off x="647700" y="1428750"/>
            <a:ext cx="10585450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1219200" algn="l"/>
              </a:tabLst>
            </a:pPr>
            <a:r>
              <a:rPr lang="ru-RU" sz="2800">
                <a:solidFill>
                  <a:srgbClr val="000000"/>
                </a:solidFill>
              </a:rPr>
              <a:t>В каждом государственном </a:t>
            </a:r>
          </a:p>
          <a:p>
            <a:pPr algn="ctr">
              <a:tabLst>
                <a:tab pos="1219200" algn="l"/>
              </a:tabLst>
            </a:pPr>
            <a:r>
              <a:rPr lang="ru-RU" sz="2800">
                <a:solidFill>
                  <a:srgbClr val="000000"/>
                </a:solidFill>
              </a:rPr>
              <a:t>образовательном стандарте определяются:</a:t>
            </a:r>
          </a:p>
          <a:p>
            <a:pPr algn="ctr">
              <a:tabLst>
                <a:tab pos="1219200" algn="l"/>
              </a:tabLst>
            </a:pPr>
            <a:endParaRPr lang="ru-RU" sz="2800">
              <a:solidFill>
                <a:srgbClr val="000000"/>
              </a:solidFill>
            </a:endParaRPr>
          </a:p>
          <a:p>
            <a:pPr>
              <a:buFontTx/>
              <a:buChar char="•"/>
              <a:tabLst>
                <a:tab pos="1219200" algn="l"/>
              </a:tabLst>
            </a:pPr>
            <a:r>
              <a:rPr lang="ru-RU" sz="2800">
                <a:solidFill>
                  <a:srgbClr val="000000"/>
                </a:solidFill>
              </a:rPr>
              <a:t>  нормативный срок обучения;</a:t>
            </a:r>
          </a:p>
          <a:p>
            <a:pPr>
              <a:buFontTx/>
              <a:buChar char="•"/>
              <a:tabLst>
                <a:tab pos="1219200" algn="l"/>
              </a:tabLst>
            </a:pPr>
            <a:r>
              <a:rPr lang="ru-RU" sz="2800">
                <a:solidFill>
                  <a:srgbClr val="000000"/>
                </a:solidFill>
              </a:rPr>
              <a:t>  уровень квалификации;</a:t>
            </a:r>
          </a:p>
          <a:p>
            <a:pPr>
              <a:buFontTx/>
              <a:buChar char="•"/>
              <a:tabLst>
                <a:tab pos="1219200" algn="l"/>
              </a:tabLst>
            </a:pPr>
            <a:r>
              <a:rPr lang="ru-RU" sz="2800">
                <a:solidFill>
                  <a:srgbClr val="000000"/>
                </a:solidFill>
              </a:rPr>
              <a:t>  квалификационная характеристика специалиста;</a:t>
            </a:r>
          </a:p>
          <a:p>
            <a:pPr>
              <a:buFontTx/>
              <a:buChar char="•"/>
              <a:tabLst>
                <a:tab pos="1219200" algn="l"/>
              </a:tabLst>
            </a:pPr>
            <a:r>
              <a:rPr lang="ru-RU" sz="2800">
                <a:solidFill>
                  <a:srgbClr val="000000"/>
                </a:solidFill>
              </a:rPr>
              <a:t>  область и виды профессиональной деятельности выпускника, завершившего обучение по соответствующей программе.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4D7B7-DF61-42E7-A800-5A6166E960E5}" type="slidenum">
              <a:rPr lang="ru-RU"/>
              <a:pPr/>
              <a:t>12</a:t>
            </a:fld>
            <a:endParaRPr lang="ru-RU"/>
          </a:p>
        </p:txBody>
      </p:sp>
      <p:grpSp>
        <p:nvGrpSpPr>
          <p:cNvPr id="320514" name="Group 2"/>
          <p:cNvGrpSpPr>
            <a:grpSpLocks/>
          </p:cNvGrpSpPr>
          <p:nvPr/>
        </p:nvGrpSpPr>
        <p:grpSpPr bwMode="auto">
          <a:xfrm>
            <a:off x="-28575" y="0"/>
            <a:ext cx="10829925" cy="7597775"/>
            <a:chOff x="0" y="0"/>
            <a:chExt cx="6804" cy="4763"/>
          </a:xfrm>
        </p:grpSpPr>
        <p:pic>
          <p:nvPicPr>
            <p:cNvPr id="320515" name="Picture 3" descr="fon копия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6804" cy="4763"/>
            </a:xfrm>
            <a:prstGeom prst="rect">
              <a:avLst/>
            </a:prstGeom>
            <a:noFill/>
          </p:spPr>
        </p:pic>
        <p:graphicFrame>
          <p:nvGraphicFramePr>
            <p:cNvPr id="320516" name="Object 4"/>
            <p:cNvGraphicFramePr>
              <a:graphicFrameLocks noChangeAspect="1"/>
            </p:cNvGraphicFramePr>
            <p:nvPr/>
          </p:nvGraphicFramePr>
          <p:xfrm>
            <a:off x="45" y="4196"/>
            <a:ext cx="862" cy="516"/>
          </p:xfrm>
          <a:graphic>
            <a:graphicData uri="http://schemas.openxmlformats.org/presentationml/2006/ole">
              <p:oleObj spid="_x0000_s320516" name="CorelDRAW" r:id="rId4" imgW="1097758" imgH="657096" progId="CorelDRAW.Graphic.14">
                <p:embed/>
              </p:oleObj>
            </a:graphicData>
          </a:graphic>
        </p:graphicFrame>
      </p:grpSp>
      <p:sp>
        <p:nvSpPr>
          <p:cNvPr id="320517" name="Rectangle 5"/>
          <p:cNvSpPr>
            <a:spLocks noChangeArrowheads="1"/>
          </p:cNvSpPr>
          <p:nvPr/>
        </p:nvSpPr>
        <p:spPr bwMode="auto">
          <a:xfrm>
            <a:off x="4791075" y="36718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000"/>
              <a:t/>
            </a:r>
            <a:br>
              <a:rPr lang="ru-RU" sz="1000"/>
            </a:br>
            <a:endParaRPr lang="ru-RU" sz="1800"/>
          </a:p>
        </p:txBody>
      </p:sp>
      <p:sp>
        <p:nvSpPr>
          <p:cNvPr id="320518" name="Rectangle 6"/>
          <p:cNvSpPr>
            <a:spLocks noChangeArrowheads="1"/>
          </p:cNvSpPr>
          <p:nvPr/>
        </p:nvSpPr>
        <p:spPr bwMode="auto">
          <a:xfrm>
            <a:off x="936625" y="3062288"/>
            <a:ext cx="9648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/>
            <a:endParaRPr lang="ru-RU" sz="2800"/>
          </a:p>
        </p:txBody>
      </p:sp>
      <p:sp>
        <p:nvSpPr>
          <p:cNvPr id="320519" name="Rectangle 7"/>
          <p:cNvSpPr>
            <a:spLocks noChangeArrowheads="1"/>
          </p:cNvSpPr>
          <p:nvPr/>
        </p:nvSpPr>
        <p:spPr bwMode="auto">
          <a:xfrm>
            <a:off x="287338" y="3582988"/>
            <a:ext cx="105140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>
                <a:solidFill>
                  <a:srgbClr val="000000"/>
                </a:solidFill>
              </a:rPr>
              <a:t>	</a:t>
            </a: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320520" name="Rectangle 8"/>
          <p:cNvSpPr>
            <a:spLocks noChangeArrowheads="1"/>
          </p:cNvSpPr>
          <p:nvPr/>
        </p:nvSpPr>
        <p:spPr bwMode="auto">
          <a:xfrm>
            <a:off x="360363" y="900113"/>
            <a:ext cx="10153650" cy="663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1001713"/>
            <a:r>
              <a:rPr lang="ru-RU" sz="2800">
                <a:solidFill>
                  <a:srgbClr val="000000"/>
                </a:solidFill>
              </a:rPr>
              <a:t>Государственный образовательный профессиональный стандарт Кыргызской Республики </a:t>
            </a:r>
          </a:p>
          <a:p>
            <a:pPr algn="ctr" defTabSz="1001713"/>
            <a:r>
              <a:rPr lang="ru-RU" sz="2800">
                <a:solidFill>
                  <a:srgbClr val="000000"/>
                </a:solidFill>
              </a:rPr>
              <a:t>состоит из </a:t>
            </a:r>
            <a:r>
              <a:rPr lang="ru-RU" sz="2800" u="sng">
                <a:solidFill>
                  <a:srgbClr val="000000"/>
                </a:solidFill>
              </a:rPr>
              <a:t>4-х основных блоков</a:t>
            </a:r>
            <a:r>
              <a:rPr lang="ru-RU" sz="2800">
                <a:solidFill>
                  <a:srgbClr val="000000"/>
                </a:solidFill>
              </a:rPr>
              <a:t>:</a:t>
            </a:r>
          </a:p>
          <a:p>
            <a:pPr algn="ctr" defTabSz="1001713"/>
            <a:endParaRPr lang="ru-RU" sz="2800">
              <a:solidFill>
                <a:srgbClr val="000000"/>
              </a:solidFill>
            </a:endParaRPr>
          </a:p>
          <a:p>
            <a:pPr defTabSz="1001713">
              <a:buFontTx/>
              <a:buChar char="•"/>
            </a:pPr>
            <a:r>
              <a:rPr lang="ru-RU" sz="2800" i="1">
                <a:solidFill>
                  <a:srgbClr val="000000"/>
                </a:solidFill>
              </a:rPr>
              <a:t> первый блок </a:t>
            </a:r>
            <a:r>
              <a:rPr lang="ru-RU" sz="2800">
                <a:solidFill>
                  <a:srgbClr val="000000"/>
                </a:solidFill>
              </a:rPr>
              <a:t>(</a:t>
            </a:r>
            <a:r>
              <a:rPr lang="ru-RU" sz="2800" b="1">
                <a:solidFill>
                  <a:srgbClr val="000000"/>
                </a:solidFill>
              </a:rPr>
              <a:t>гуманитарные,    социально-экономические дисциплины</a:t>
            </a:r>
            <a:r>
              <a:rPr lang="ru-RU" sz="2800">
                <a:solidFill>
                  <a:srgbClr val="000000"/>
                </a:solidFill>
              </a:rPr>
              <a:t>);</a:t>
            </a:r>
          </a:p>
          <a:p>
            <a:pPr defTabSz="1001713">
              <a:buFontTx/>
              <a:buChar char="•"/>
            </a:pPr>
            <a:r>
              <a:rPr lang="ru-RU" sz="2800" i="1">
                <a:solidFill>
                  <a:srgbClr val="000000"/>
                </a:solidFill>
              </a:rPr>
              <a:t> второй блок (</a:t>
            </a:r>
            <a:r>
              <a:rPr lang="ru-RU" sz="2800" b="1">
                <a:solidFill>
                  <a:srgbClr val="000000"/>
                </a:solidFill>
              </a:rPr>
              <a:t>математические и естественнонаучные дисциплины</a:t>
            </a:r>
            <a:r>
              <a:rPr lang="ru-RU" sz="2800">
                <a:solidFill>
                  <a:srgbClr val="000000"/>
                </a:solidFill>
              </a:rPr>
              <a:t>);</a:t>
            </a:r>
          </a:p>
          <a:p>
            <a:pPr defTabSz="1001713">
              <a:buFontTx/>
              <a:buChar char="•"/>
            </a:pPr>
            <a:r>
              <a:rPr lang="ru-RU" sz="2800" i="1">
                <a:solidFill>
                  <a:srgbClr val="000000"/>
                </a:solidFill>
              </a:rPr>
              <a:t> третий блок (</a:t>
            </a:r>
            <a:r>
              <a:rPr lang="ru-RU" sz="2800" b="1">
                <a:solidFill>
                  <a:srgbClr val="000000"/>
                </a:solidFill>
              </a:rPr>
              <a:t>общепрофессиональные дисциплины)</a:t>
            </a:r>
            <a:r>
              <a:rPr lang="ru-RU" sz="2800">
                <a:solidFill>
                  <a:srgbClr val="000000"/>
                </a:solidFill>
              </a:rPr>
              <a:t>;</a:t>
            </a:r>
          </a:p>
          <a:p>
            <a:pPr defTabSz="1001713">
              <a:buFontTx/>
              <a:buChar char="•"/>
            </a:pPr>
            <a:r>
              <a:rPr lang="ru-RU" sz="2800" i="1">
                <a:solidFill>
                  <a:srgbClr val="000000"/>
                </a:solidFill>
              </a:rPr>
              <a:t> четвертый блок (</a:t>
            </a:r>
            <a:r>
              <a:rPr lang="ru-RU" sz="2800" b="1">
                <a:solidFill>
                  <a:srgbClr val="000000"/>
                </a:solidFill>
              </a:rPr>
              <a:t>специальные дисциплины</a:t>
            </a:r>
            <a:r>
              <a:rPr lang="ru-RU" sz="2800">
                <a:solidFill>
                  <a:srgbClr val="000000"/>
                </a:solidFill>
              </a:rPr>
              <a:t> (для дипломированного специалиста).</a:t>
            </a:r>
          </a:p>
          <a:p>
            <a:pPr algn="ctr" defTabSz="1001713"/>
            <a:endParaRPr lang="ru-RU" sz="900">
              <a:solidFill>
                <a:srgbClr val="000000"/>
              </a:solidFill>
            </a:endParaRPr>
          </a:p>
          <a:p>
            <a:pPr algn="ctr" defTabSz="1001713"/>
            <a:r>
              <a:rPr lang="ru-RU" sz="2800">
                <a:solidFill>
                  <a:srgbClr val="000000"/>
                </a:solidFill>
              </a:rPr>
              <a:t>Во всех стандартах имеется </a:t>
            </a:r>
            <a:r>
              <a:rPr lang="ru-RU" sz="2800" b="1">
                <a:solidFill>
                  <a:srgbClr val="000000"/>
                </a:solidFill>
              </a:rPr>
              <a:t>блок дисциплин специализации</a:t>
            </a:r>
            <a:r>
              <a:rPr lang="ru-RU" sz="2800">
                <a:solidFill>
                  <a:srgbClr val="000000"/>
                </a:solidFill>
              </a:rPr>
              <a:t>, определяемый вузом в зависимости от профиля и научной школы.</a:t>
            </a:r>
          </a:p>
          <a:p>
            <a:pPr defTabSz="1001713">
              <a:buFontTx/>
              <a:buChar char="•"/>
            </a:pPr>
            <a:endParaRPr lang="ru-RU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7D03-EF64-4A15-A451-A32B476D1A49}" type="slidenum">
              <a:rPr lang="ru-RU"/>
              <a:pPr/>
              <a:t>13</a:t>
            </a:fld>
            <a:endParaRPr lang="ru-RU"/>
          </a:p>
        </p:txBody>
      </p:sp>
      <p:grpSp>
        <p:nvGrpSpPr>
          <p:cNvPr id="323586" name="Group 2"/>
          <p:cNvGrpSpPr>
            <a:grpSpLocks/>
          </p:cNvGrpSpPr>
          <p:nvPr/>
        </p:nvGrpSpPr>
        <p:grpSpPr bwMode="auto">
          <a:xfrm>
            <a:off x="-28575" y="0"/>
            <a:ext cx="10829925" cy="7597775"/>
            <a:chOff x="0" y="0"/>
            <a:chExt cx="6804" cy="4763"/>
          </a:xfrm>
        </p:grpSpPr>
        <p:pic>
          <p:nvPicPr>
            <p:cNvPr id="323587" name="Picture 3" descr="fon копия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6804" cy="4763"/>
            </a:xfrm>
            <a:prstGeom prst="rect">
              <a:avLst/>
            </a:prstGeom>
            <a:noFill/>
          </p:spPr>
        </p:pic>
        <p:graphicFrame>
          <p:nvGraphicFramePr>
            <p:cNvPr id="323588" name="Object 4"/>
            <p:cNvGraphicFramePr>
              <a:graphicFrameLocks noChangeAspect="1"/>
            </p:cNvGraphicFramePr>
            <p:nvPr/>
          </p:nvGraphicFramePr>
          <p:xfrm>
            <a:off x="45" y="4196"/>
            <a:ext cx="862" cy="516"/>
          </p:xfrm>
          <a:graphic>
            <a:graphicData uri="http://schemas.openxmlformats.org/presentationml/2006/ole">
              <p:oleObj spid="_x0000_s323588" name="CorelDRAW" r:id="rId4" imgW="1097758" imgH="657096" progId="CorelDRAW.Graphic.14">
                <p:embed/>
              </p:oleObj>
            </a:graphicData>
          </a:graphic>
        </p:graphicFrame>
      </p:grpSp>
      <p:sp>
        <p:nvSpPr>
          <p:cNvPr id="323589" name="Rectangle 5"/>
          <p:cNvSpPr>
            <a:spLocks noChangeArrowheads="1"/>
          </p:cNvSpPr>
          <p:nvPr/>
        </p:nvSpPr>
        <p:spPr bwMode="auto">
          <a:xfrm>
            <a:off x="4791075" y="36718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000"/>
              <a:t/>
            </a:r>
            <a:br>
              <a:rPr lang="ru-RU" sz="1000"/>
            </a:br>
            <a:endParaRPr lang="ru-RU" sz="1800"/>
          </a:p>
        </p:txBody>
      </p:sp>
      <p:sp>
        <p:nvSpPr>
          <p:cNvPr id="323590" name="Rectangle 6"/>
          <p:cNvSpPr>
            <a:spLocks noChangeArrowheads="1"/>
          </p:cNvSpPr>
          <p:nvPr/>
        </p:nvSpPr>
        <p:spPr bwMode="auto">
          <a:xfrm>
            <a:off x="936625" y="3062288"/>
            <a:ext cx="9648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/>
            <a:endParaRPr lang="ru-RU" sz="2800"/>
          </a:p>
        </p:txBody>
      </p:sp>
      <p:sp>
        <p:nvSpPr>
          <p:cNvPr id="323591" name="Rectangle 7"/>
          <p:cNvSpPr>
            <a:spLocks noChangeArrowheads="1"/>
          </p:cNvSpPr>
          <p:nvPr/>
        </p:nvSpPr>
        <p:spPr bwMode="auto">
          <a:xfrm>
            <a:off x="287338" y="1238250"/>
            <a:ext cx="10514012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>
                <a:solidFill>
                  <a:srgbClr val="000000"/>
                </a:solidFill>
              </a:rPr>
              <a:t>Все блоки дисциплин ГОС 2-го поколения имеют:</a:t>
            </a:r>
          </a:p>
          <a:p>
            <a:pPr>
              <a:buFontTx/>
              <a:buChar char="•"/>
            </a:pPr>
            <a:r>
              <a:rPr lang="ru-RU" sz="2800">
                <a:solidFill>
                  <a:srgbClr val="000000"/>
                </a:solidFill>
              </a:rPr>
              <a:t> обязательный государственный компонент;</a:t>
            </a:r>
          </a:p>
          <a:p>
            <a:pPr>
              <a:buFontTx/>
              <a:buChar char="•"/>
            </a:pPr>
            <a:r>
              <a:rPr lang="ru-RU" sz="2800">
                <a:solidFill>
                  <a:srgbClr val="000000"/>
                </a:solidFill>
              </a:rPr>
              <a:t>вузовский компонент;</a:t>
            </a:r>
          </a:p>
          <a:p>
            <a:pPr>
              <a:buFontTx/>
              <a:buChar char="•"/>
            </a:pPr>
            <a:r>
              <a:rPr lang="ru-RU" sz="2800">
                <a:solidFill>
                  <a:srgbClr val="000000"/>
                </a:solidFill>
              </a:rPr>
              <a:t>курсы по выбору студента. </a:t>
            </a:r>
          </a:p>
          <a:p>
            <a:endParaRPr lang="ru-RU" sz="2800">
              <a:solidFill>
                <a:srgbClr val="000000"/>
              </a:solidFill>
            </a:endParaRPr>
          </a:p>
          <a:p>
            <a:r>
              <a:rPr lang="ru-RU" sz="2800">
                <a:solidFill>
                  <a:srgbClr val="000000"/>
                </a:solidFill>
              </a:rPr>
              <a:t>В процентном соотношении </a:t>
            </a:r>
            <a:r>
              <a:rPr lang="ru-RU" sz="2800" i="1">
                <a:solidFill>
                  <a:srgbClr val="000000"/>
                </a:solidFill>
              </a:rPr>
              <a:t>государственный компонент</a:t>
            </a:r>
            <a:r>
              <a:rPr lang="ru-RU" sz="2800">
                <a:solidFill>
                  <a:srgbClr val="000000"/>
                </a:solidFill>
              </a:rPr>
              <a:t> составляет около </a:t>
            </a:r>
            <a:r>
              <a:rPr lang="ru-RU" sz="2800" b="1">
                <a:solidFill>
                  <a:srgbClr val="000000"/>
                </a:solidFill>
              </a:rPr>
              <a:t>60%</a:t>
            </a:r>
            <a:r>
              <a:rPr lang="ru-RU" sz="2800">
                <a:solidFill>
                  <a:srgbClr val="000000"/>
                </a:solidFill>
              </a:rPr>
              <a:t> образовательной программы.</a:t>
            </a:r>
          </a:p>
          <a:p>
            <a:pPr algn="ctr"/>
            <a:endParaRPr lang="ru-RU" sz="2800">
              <a:solidFill>
                <a:srgbClr val="000000"/>
              </a:solidFill>
            </a:endParaRPr>
          </a:p>
          <a:p>
            <a:pPr algn="ctr"/>
            <a:r>
              <a:rPr lang="ru-RU" sz="2800">
                <a:solidFill>
                  <a:srgbClr val="000000"/>
                </a:solidFill>
              </a:rPr>
              <a:t>Каждый блок имеет определенное количество обязательных часов. Например, в первом блоке для всех стандартов одинаковое количество часов - 1800. </a:t>
            </a:r>
          </a:p>
          <a:p>
            <a:pPr algn="ctr"/>
            <a:r>
              <a:rPr lang="ru-RU" sz="2800">
                <a:solidFill>
                  <a:srgbClr val="000000"/>
                </a:solidFill>
              </a:rPr>
              <a:t>Из них 45 % выделено на самостоятельную работу.</a:t>
            </a:r>
            <a:r>
              <a:rPr lang="ru-RU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6CBB-6315-4BB7-A61F-C034BE1A63DF}" type="slidenum">
              <a:rPr lang="ru-RU"/>
              <a:pPr/>
              <a:t>14</a:t>
            </a:fld>
            <a:endParaRPr lang="ru-RU"/>
          </a:p>
        </p:txBody>
      </p:sp>
      <p:grpSp>
        <p:nvGrpSpPr>
          <p:cNvPr id="321538" name="Group 2"/>
          <p:cNvGrpSpPr>
            <a:grpSpLocks/>
          </p:cNvGrpSpPr>
          <p:nvPr/>
        </p:nvGrpSpPr>
        <p:grpSpPr bwMode="auto">
          <a:xfrm>
            <a:off x="-28575" y="0"/>
            <a:ext cx="10829925" cy="7597775"/>
            <a:chOff x="0" y="0"/>
            <a:chExt cx="6804" cy="4763"/>
          </a:xfrm>
        </p:grpSpPr>
        <p:pic>
          <p:nvPicPr>
            <p:cNvPr id="321539" name="Picture 3" descr="fon копия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6804" cy="4763"/>
            </a:xfrm>
            <a:prstGeom prst="rect">
              <a:avLst/>
            </a:prstGeom>
            <a:noFill/>
          </p:spPr>
        </p:pic>
        <p:graphicFrame>
          <p:nvGraphicFramePr>
            <p:cNvPr id="321540" name="Object 4"/>
            <p:cNvGraphicFramePr>
              <a:graphicFrameLocks noChangeAspect="1"/>
            </p:cNvGraphicFramePr>
            <p:nvPr/>
          </p:nvGraphicFramePr>
          <p:xfrm>
            <a:off x="45" y="4196"/>
            <a:ext cx="862" cy="516"/>
          </p:xfrm>
          <a:graphic>
            <a:graphicData uri="http://schemas.openxmlformats.org/presentationml/2006/ole">
              <p:oleObj spid="_x0000_s321540" name="CorelDRAW" r:id="rId4" imgW="1097758" imgH="657096" progId="CorelDRAW.Graphic.14">
                <p:embed/>
              </p:oleObj>
            </a:graphicData>
          </a:graphic>
        </p:graphicFrame>
      </p:grpSp>
      <p:sp>
        <p:nvSpPr>
          <p:cNvPr id="321541" name="Rectangle 5"/>
          <p:cNvSpPr>
            <a:spLocks noChangeArrowheads="1"/>
          </p:cNvSpPr>
          <p:nvPr/>
        </p:nvSpPr>
        <p:spPr bwMode="auto">
          <a:xfrm>
            <a:off x="4791075" y="36718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000"/>
              <a:t/>
            </a:r>
            <a:br>
              <a:rPr lang="ru-RU" sz="1000"/>
            </a:br>
            <a:endParaRPr lang="ru-RU" sz="1800"/>
          </a:p>
        </p:txBody>
      </p:sp>
      <p:sp>
        <p:nvSpPr>
          <p:cNvPr id="321542" name="Rectangle 6"/>
          <p:cNvSpPr>
            <a:spLocks noChangeArrowheads="1"/>
          </p:cNvSpPr>
          <p:nvPr/>
        </p:nvSpPr>
        <p:spPr bwMode="auto">
          <a:xfrm>
            <a:off x="936625" y="1009650"/>
            <a:ext cx="9648825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/>
            <a:r>
              <a:rPr lang="ru-RU" sz="2800">
                <a:solidFill>
                  <a:srgbClr val="000000"/>
                </a:solidFill>
              </a:rPr>
              <a:t>Государственные образовательные стандарты, как </a:t>
            </a:r>
            <a:r>
              <a:rPr lang="ru-RU" sz="2800" i="1">
                <a:solidFill>
                  <a:srgbClr val="000000"/>
                </a:solidFill>
              </a:rPr>
              <a:t>первого</a:t>
            </a:r>
            <a:r>
              <a:rPr lang="ru-RU" sz="2800">
                <a:solidFill>
                  <a:srgbClr val="000000"/>
                </a:solidFill>
              </a:rPr>
              <a:t>, так и </a:t>
            </a:r>
            <a:r>
              <a:rPr lang="ru-RU" sz="2800" i="1">
                <a:solidFill>
                  <a:srgbClr val="000000"/>
                </a:solidFill>
              </a:rPr>
              <a:t>второго поколений</a:t>
            </a:r>
            <a:r>
              <a:rPr lang="ru-RU" sz="2800">
                <a:solidFill>
                  <a:srgbClr val="000000"/>
                </a:solidFill>
              </a:rPr>
              <a:t> </a:t>
            </a:r>
            <a:r>
              <a:rPr lang="ru-RU" sz="2800" b="1">
                <a:solidFill>
                  <a:srgbClr val="000000"/>
                </a:solidFill>
              </a:rPr>
              <a:t>обеспечили расширение академической свободы вузов в формировании образовательных программ</a:t>
            </a:r>
            <a:r>
              <a:rPr lang="ru-RU" sz="2800">
                <a:solidFill>
                  <a:srgbClr val="000000"/>
                </a:solidFill>
              </a:rPr>
              <a:t>. </a:t>
            </a:r>
          </a:p>
          <a:p>
            <a:pPr marL="342900" indent="-342900" algn="ctr"/>
            <a:endParaRPr lang="ru-RU" sz="2800">
              <a:solidFill>
                <a:srgbClr val="000000"/>
              </a:solidFill>
            </a:endParaRPr>
          </a:p>
          <a:p>
            <a:pPr marL="342900" indent="-342900" algn="ctr"/>
            <a:r>
              <a:rPr lang="ru-RU" sz="2800">
                <a:solidFill>
                  <a:srgbClr val="000000"/>
                </a:solidFill>
              </a:rPr>
              <a:t>При этом не изменилась культура проектирования содержания высшего образования. </a:t>
            </a:r>
          </a:p>
          <a:p>
            <a:pPr marL="342900" indent="-342900" algn="ctr"/>
            <a:r>
              <a:rPr lang="ru-RU" sz="2800">
                <a:solidFill>
                  <a:srgbClr val="000000"/>
                </a:solidFill>
              </a:rPr>
              <a:t>Стандарты сохранили ориентацию на информационно-знаниевую модель высшего профессионального образования, в которой основной акцент делается на </a:t>
            </a:r>
            <a:r>
              <a:rPr lang="ru-RU" sz="2800" i="1">
                <a:solidFill>
                  <a:srgbClr val="000000"/>
                </a:solidFill>
              </a:rPr>
              <a:t>формирование перечня дисциплин</a:t>
            </a:r>
            <a:r>
              <a:rPr lang="ru-RU" sz="2800">
                <a:solidFill>
                  <a:srgbClr val="000000"/>
                </a:solidFill>
              </a:rPr>
              <a:t>, </a:t>
            </a:r>
            <a:r>
              <a:rPr lang="ru-RU" sz="2800" i="1">
                <a:solidFill>
                  <a:srgbClr val="000000"/>
                </a:solidFill>
              </a:rPr>
              <a:t>их объемов</a:t>
            </a:r>
            <a:r>
              <a:rPr lang="ru-RU" sz="2800">
                <a:solidFill>
                  <a:srgbClr val="000000"/>
                </a:solidFill>
              </a:rPr>
              <a:t> и </a:t>
            </a:r>
            <a:r>
              <a:rPr lang="ru-RU" sz="2800" i="1">
                <a:solidFill>
                  <a:srgbClr val="000000"/>
                </a:solidFill>
              </a:rPr>
              <a:t>содержания</a:t>
            </a:r>
            <a:r>
              <a:rPr lang="ru-RU" sz="2800">
                <a:solidFill>
                  <a:srgbClr val="000000"/>
                </a:solidFill>
              </a:rPr>
              <a:t>, а не на требования к уровню освоения учебного материала.</a:t>
            </a:r>
          </a:p>
        </p:txBody>
      </p:sp>
      <p:sp>
        <p:nvSpPr>
          <p:cNvPr id="321543" name="Rectangle 7"/>
          <p:cNvSpPr>
            <a:spLocks noChangeArrowheads="1"/>
          </p:cNvSpPr>
          <p:nvPr/>
        </p:nvSpPr>
        <p:spPr bwMode="auto">
          <a:xfrm>
            <a:off x="287338" y="3582988"/>
            <a:ext cx="105140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>
                <a:solidFill>
                  <a:srgbClr val="000000"/>
                </a:solidFill>
              </a:rPr>
              <a:t>	</a:t>
            </a:r>
            <a:endParaRPr lang="ru-RU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800C-8729-4141-AD90-7B56C728D3BE}" type="slidenum">
              <a:rPr lang="ru-RU"/>
              <a:pPr/>
              <a:t>15</a:t>
            </a:fld>
            <a:endParaRPr lang="ru-RU"/>
          </a:p>
        </p:txBody>
      </p:sp>
      <p:grpSp>
        <p:nvGrpSpPr>
          <p:cNvPr id="322562" name="Group 2"/>
          <p:cNvGrpSpPr>
            <a:grpSpLocks/>
          </p:cNvGrpSpPr>
          <p:nvPr/>
        </p:nvGrpSpPr>
        <p:grpSpPr bwMode="auto">
          <a:xfrm>
            <a:off x="-28575" y="0"/>
            <a:ext cx="10829925" cy="7597775"/>
            <a:chOff x="0" y="0"/>
            <a:chExt cx="6804" cy="4763"/>
          </a:xfrm>
        </p:grpSpPr>
        <p:pic>
          <p:nvPicPr>
            <p:cNvPr id="322563" name="Picture 3" descr="fon копия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6804" cy="4763"/>
            </a:xfrm>
            <a:prstGeom prst="rect">
              <a:avLst/>
            </a:prstGeom>
            <a:noFill/>
          </p:spPr>
        </p:pic>
        <p:graphicFrame>
          <p:nvGraphicFramePr>
            <p:cNvPr id="322564" name="Object 4"/>
            <p:cNvGraphicFramePr>
              <a:graphicFrameLocks noChangeAspect="1"/>
            </p:cNvGraphicFramePr>
            <p:nvPr/>
          </p:nvGraphicFramePr>
          <p:xfrm>
            <a:off x="45" y="4196"/>
            <a:ext cx="862" cy="516"/>
          </p:xfrm>
          <a:graphic>
            <a:graphicData uri="http://schemas.openxmlformats.org/presentationml/2006/ole">
              <p:oleObj spid="_x0000_s322564" name="CorelDRAW" r:id="rId4" imgW="1097758" imgH="657096" progId="CorelDRAW.Graphic.14">
                <p:embed/>
              </p:oleObj>
            </a:graphicData>
          </a:graphic>
        </p:graphicFrame>
      </p:grpSp>
      <p:sp>
        <p:nvSpPr>
          <p:cNvPr id="322565" name="Rectangle 5"/>
          <p:cNvSpPr>
            <a:spLocks noChangeArrowheads="1"/>
          </p:cNvSpPr>
          <p:nvPr/>
        </p:nvSpPr>
        <p:spPr bwMode="auto">
          <a:xfrm>
            <a:off x="4791075" y="36718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000"/>
              <a:t/>
            </a:r>
            <a:br>
              <a:rPr lang="ru-RU" sz="1000"/>
            </a:br>
            <a:endParaRPr lang="ru-RU" sz="1800"/>
          </a:p>
        </p:txBody>
      </p:sp>
      <p:sp>
        <p:nvSpPr>
          <p:cNvPr id="322566" name="Rectangle 6"/>
          <p:cNvSpPr>
            <a:spLocks noChangeArrowheads="1"/>
          </p:cNvSpPr>
          <p:nvPr/>
        </p:nvSpPr>
        <p:spPr bwMode="auto">
          <a:xfrm>
            <a:off x="936625" y="3062288"/>
            <a:ext cx="9648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/>
            <a:endParaRPr lang="ru-RU" sz="2800"/>
          </a:p>
        </p:txBody>
      </p:sp>
      <p:sp>
        <p:nvSpPr>
          <p:cNvPr id="322567" name="Rectangle 7"/>
          <p:cNvSpPr>
            <a:spLocks noChangeArrowheads="1"/>
          </p:cNvSpPr>
          <p:nvPr/>
        </p:nvSpPr>
        <p:spPr bwMode="auto">
          <a:xfrm>
            <a:off x="287338" y="3582988"/>
            <a:ext cx="105140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>
                <a:solidFill>
                  <a:srgbClr val="000000"/>
                </a:solidFill>
              </a:rPr>
              <a:t>	</a:t>
            </a: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322569" name="Rectangle 9"/>
          <p:cNvSpPr>
            <a:spLocks noChangeArrowheads="1"/>
          </p:cNvSpPr>
          <p:nvPr/>
        </p:nvSpPr>
        <p:spPr bwMode="auto">
          <a:xfrm>
            <a:off x="576263" y="2111375"/>
            <a:ext cx="1022508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800">
                <a:solidFill>
                  <a:srgbClr val="000000"/>
                </a:solidFill>
              </a:rPr>
              <a:t>	В связи с намерением </a:t>
            </a:r>
            <a:r>
              <a:rPr lang="ru-RU" sz="2800" b="1" i="1">
                <a:solidFill>
                  <a:srgbClr val="000000"/>
                </a:solidFill>
              </a:rPr>
              <a:t>присоединения</a:t>
            </a:r>
            <a:r>
              <a:rPr lang="ru-RU" sz="2800">
                <a:solidFill>
                  <a:srgbClr val="000000"/>
                </a:solidFill>
              </a:rPr>
              <a:t> большинства вузов Кыргызской Республики </a:t>
            </a:r>
            <a:r>
              <a:rPr lang="ru-RU" sz="2800" b="1" i="1">
                <a:solidFill>
                  <a:srgbClr val="000000"/>
                </a:solidFill>
              </a:rPr>
              <a:t>к Болонскому процессу</a:t>
            </a:r>
            <a:r>
              <a:rPr lang="ru-RU" sz="2800">
                <a:solidFill>
                  <a:srgbClr val="000000"/>
                </a:solidFill>
              </a:rPr>
              <a:t>, назрела необходимость подготовки стандартов, отвечающих требованиям основных положений Болонской декларации. </a:t>
            </a:r>
          </a:p>
          <a:p>
            <a:pPr algn="just"/>
            <a:r>
              <a:rPr lang="ru-RU" sz="2800">
                <a:solidFill>
                  <a:srgbClr val="000000"/>
                </a:solidFill>
              </a:rPr>
              <a:t>	В настоящее время среди академической общественности идет обсуждение вопроса, каким должен быть стандарт.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FE23-3F3D-40E6-A0C6-F5672FD6836E}" type="slidenum">
              <a:rPr lang="ru-RU"/>
              <a:pPr/>
              <a:t>16</a:t>
            </a:fld>
            <a:endParaRPr lang="ru-RU"/>
          </a:p>
        </p:txBody>
      </p:sp>
      <p:grpSp>
        <p:nvGrpSpPr>
          <p:cNvPr id="325634" name="Group 2"/>
          <p:cNvGrpSpPr>
            <a:grpSpLocks/>
          </p:cNvGrpSpPr>
          <p:nvPr/>
        </p:nvGrpSpPr>
        <p:grpSpPr bwMode="auto">
          <a:xfrm>
            <a:off x="-28575" y="0"/>
            <a:ext cx="10829925" cy="7597775"/>
            <a:chOff x="0" y="0"/>
            <a:chExt cx="6804" cy="4763"/>
          </a:xfrm>
        </p:grpSpPr>
        <p:pic>
          <p:nvPicPr>
            <p:cNvPr id="325635" name="Picture 3" descr="fon копия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6804" cy="4763"/>
            </a:xfrm>
            <a:prstGeom prst="rect">
              <a:avLst/>
            </a:prstGeom>
            <a:noFill/>
          </p:spPr>
        </p:pic>
        <p:graphicFrame>
          <p:nvGraphicFramePr>
            <p:cNvPr id="325636" name="Object 4"/>
            <p:cNvGraphicFramePr>
              <a:graphicFrameLocks noChangeAspect="1"/>
            </p:cNvGraphicFramePr>
            <p:nvPr/>
          </p:nvGraphicFramePr>
          <p:xfrm>
            <a:off x="45" y="4196"/>
            <a:ext cx="862" cy="516"/>
          </p:xfrm>
          <a:graphic>
            <a:graphicData uri="http://schemas.openxmlformats.org/presentationml/2006/ole">
              <p:oleObj spid="_x0000_s325636" name="CorelDRAW" r:id="rId4" imgW="1097758" imgH="657096" progId="CorelDRAW.Graphic.14">
                <p:embed/>
              </p:oleObj>
            </a:graphicData>
          </a:graphic>
        </p:graphicFrame>
      </p:grpSp>
      <p:sp>
        <p:nvSpPr>
          <p:cNvPr id="325637" name="Rectangle 5"/>
          <p:cNvSpPr>
            <a:spLocks noChangeArrowheads="1"/>
          </p:cNvSpPr>
          <p:nvPr/>
        </p:nvSpPr>
        <p:spPr bwMode="auto">
          <a:xfrm>
            <a:off x="4791075" y="36718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000"/>
              <a:t/>
            </a:r>
            <a:br>
              <a:rPr lang="ru-RU" sz="1000"/>
            </a:br>
            <a:endParaRPr lang="ru-RU" sz="1800"/>
          </a:p>
        </p:txBody>
      </p:sp>
      <p:sp>
        <p:nvSpPr>
          <p:cNvPr id="325638" name="Rectangle 6"/>
          <p:cNvSpPr>
            <a:spLocks noChangeArrowheads="1"/>
          </p:cNvSpPr>
          <p:nvPr/>
        </p:nvSpPr>
        <p:spPr bwMode="auto">
          <a:xfrm>
            <a:off x="936625" y="3062288"/>
            <a:ext cx="9648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/>
            <a:endParaRPr lang="ru-RU" sz="2800"/>
          </a:p>
        </p:txBody>
      </p:sp>
      <p:sp>
        <p:nvSpPr>
          <p:cNvPr id="325639" name="Rectangle 7"/>
          <p:cNvSpPr>
            <a:spLocks noChangeArrowheads="1"/>
          </p:cNvSpPr>
          <p:nvPr/>
        </p:nvSpPr>
        <p:spPr bwMode="auto">
          <a:xfrm>
            <a:off x="287338" y="3582988"/>
            <a:ext cx="105140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>
                <a:solidFill>
                  <a:srgbClr val="000000"/>
                </a:solidFill>
              </a:rPr>
              <a:t>	</a:t>
            </a: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325640" name="Rectangle 8"/>
          <p:cNvSpPr>
            <a:spLocks noChangeArrowheads="1"/>
          </p:cNvSpPr>
          <p:nvPr/>
        </p:nvSpPr>
        <p:spPr bwMode="auto">
          <a:xfrm>
            <a:off x="671513" y="592138"/>
            <a:ext cx="9482137" cy="649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ctr"/>
            <a:r>
              <a:rPr lang="ru-RU" sz="2800">
                <a:solidFill>
                  <a:srgbClr val="000000"/>
                </a:solidFill>
              </a:rPr>
              <a:t>В современных условиях развития высшего образования республики одним из главных направлений является модернизация подходов к изменениям содержания высшего образования. </a:t>
            </a:r>
          </a:p>
          <a:p>
            <a:pPr indent="449263" algn="ctr"/>
            <a:endParaRPr lang="ru-RU" sz="2800">
              <a:solidFill>
                <a:srgbClr val="000000"/>
              </a:solidFill>
            </a:endParaRPr>
          </a:p>
          <a:p>
            <a:pPr indent="449263" algn="ctr"/>
            <a:r>
              <a:rPr lang="ru-RU" sz="2800">
                <a:solidFill>
                  <a:srgbClr val="000000"/>
                </a:solidFill>
              </a:rPr>
              <a:t>Это относится к большому комплексу документов, начиная от учебных программ до государственных образовательных стандартов нового поколения.</a:t>
            </a:r>
          </a:p>
          <a:p>
            <a:pPr indent="449263" algn="ctr"/>
            <a:endParaRPr lang="ru-RU" sz="2800">
              <a:solidFill>
                <a:srgbClr val="000000"/>
              </a:solidFill>
            </a:endParaRPr>
          </a:p>
          <a:p>
            <a:pPr indent="449263" algn="ctr"/>
            <a:r>
              <a:rPr lang="ru-RU" sz="2800" b="1">
                <a:solidFill>
                  <a:srgbClr val="000000"/>
                </a:solidFill>
              </a:rPr>
              <a:t>В 2011 году</a:t>
            </a:r>
            <a:r>
              <a:rPr lang="ru-RU" sz="2800">
                <a:solidFill>
                  <a:srgbClr val="000000"/>
                </a:solidFill>
              </a:rPr>
              <a:t> высшая школа страны перейдет на использование </a:t>
            </a:r>
            <a:r>
              <a:rPr lang="ru-RU" sz="2800" b="1">
                <a:solidFill>
                  <a:srgbClr val="000000"/>
                </a:solidFill>
              </a:rPr>
              <a:t>ГОС третьего поколения</a:t>
            </a:r>
            <a:r>
              <a:rPr lang="ru-RU" sz="2800">
                <a:solidFill>
                  <a:srgbClr val="000000"/>
                </a:solidFill>
              </a:rPr>
              <a:t>. Действующим законодательством предусмотрена подготовка кадров по схеме </a:t>
            </a:r>
            <a:r>
              <a:rPr lang="ru-RU" sz="2800" i="1">
                <a:solidFill>
                  <a:srgbClr val="000000"/>
                </a:solidFill>
              </a:rPr>
              <a:t>«бакалавр-магистр», </a:t>
            </a:r>
            <a:r>
              <a:rPr lang="ru-RU" sz="2800">
                <a:solidFill>
                  <a:srgbClr val="000000"/>
                </a:solidFill>
              </a:rPr>
              <a:t>при сохранении по утверждаемому Правительством перечню традиционной </a:t>
            </a:r>
            <a:r>
              <a:rPr lang="ru-RU" sz="2800" i="1">
                <a:solidFill>
                  <a:srgbClr val="000000"/>
                </a:solidFill>
              </a:rPr>
              <a:t>подготовки специалистов</a:t>
            </a:r>
            <a:r>
              <a:rPr lang="ru-RU" sz="280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3BD-7282-4C95-9E46-7B909A47195A}" type="slidenum">
              <a:rPr lang="ru-RU"/>
              <a:pPr/>
              <a:t>17</a:t>
            </a:fld>
            <a:endParaRPr lang="ru-RU"/>
          </a:p>
        </p:txBody>
      </p:sp>
      <p:grpSp>
        <p:nvGrpSpPr>
          <p:cNvPr id="326658" name="Group 2"/>
          <p:cNvGrpSpPr>
            <a:grpSpLocks/>
          </p:cNvGrpSpPr>
          <p:nvPr/>
        </p:nvGrpSpPr>
        <p:grpSpPr bwMode="auto">
          <a:xfrm>
            <a:off x="-28575" y="0"/>
            <a:ext cx="10829925" cy="7597775"/>
            <a:chOff x="0" y="0"/>
            <a:chExt cx="6804" cy="4763"/>
          </a:xfrm>
        </p:grpSpPr>
        <p:pic>
          <p:nvPicPr>
            <p:cNvPr id="326659" name="Picture 3" descr="fon копия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6804" cy="4763"/>
            </a:xfrm>
            <a:prstGeom prst="rect">
              <a:avLst/>
            </a:prstGeom>
            <a:noFill/>
          </p:spPr>
        </p:pic>
        <p:graphicFrame>
          <p:nvGraphicFramePr>
            <p:cNvPr id="326660" name="Object 4"/>
            <p:cNvGraphicFramePr>
              <a:graphicFrameLocks noChangeAspect="1"/>
            </p:cNvGraphicFramePr>
            <p:nvPr/>
          </p:nvGraphicFramePr>
          <p:xfrm>
            <a:off x="45" y="4196"/>
            <a:ext cx="862" cy="516"/>
          </p:xfrm>
          <a:graphic>
            <a:graphicData uri="http://schemas.openxmlformats.org/presentationml/2006/ole">
              <p:oleObj spid="_x0000_s326660" name="CorelDRAW" r:id="rId4" imgW="1097758" imgH="657096" progId="CorelDRAW.Graphic.14">
                <p:embed/>
              </p:oleObj>
            </a:graphicData>
          </a:graphic>
        </p:graphicFrame>
      </p:grpSp>
      <p:sp>
        <p:nvSpPr>
          <p:cNvPr id="326661" name="Rectangle 5"/>
          <p:cNvSpPr>
            <a:spLocks noChangeArrowheads="1"/>
          </p:cNvSpPr>
          <p:nvPr/>
        </p:nvSpPr>
        <p:spPr bwMode="auto">
          <a:xfrm>
            <a:off x="4791075" y="36718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000"/>
              <a:t/>
            </a:r>
            <a:br>
              <a:rPr lang="ru-RU" sz="1000"/>
            </a:br>
            <a:endParaRPr lang="ru-RU" sz="1800"/>
          </a:p>
        </p:txBody>
      </p:sp>
      <p:sp>
        <p:nvSpPr>
          <p:cNvPr id="326662" name="Rectangle 6"/>
          <p:cNvSpPr>
            <a:spLocks noChangeArrowheads="1"/>
          </p:cNvSpPr>
          <p:nvPr/>
        </p:nvSpPr>
        <p:spPr bwMode="auto">
          <a:xfrm>
            <a:off x="936625" y="3062288"/>
            <a:ext cx="9648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/>
            <a:endParaRPr lang="ru-RU" sz="2800"/>
          </a:p>
        </p:txBody>
      </p:sp>
      <p:sp>
        <p:nvSpPr>
          <p:cNvPr id="326663" name="Rectangle 7"/>
          <p:cNvSpPr>
            <a:spLocks noChangeArrowheads="1"/>
          </p:cNvSpPr>
          <p:nvPr/>
        </p:nvSpPr>
        <p:spPr bwMode="auto">
          <a:xfrm>
            <a:off x="287338" y="1931988"/>
            <a:ext cx="10514012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/>
            <a:r>
              <a:rPr lang="ru-RU" sz="2800">
                <a:solidFill>
                  <a:srgbClr val="000000"/>
                </a:solidFill>
              </a:rPr>
              <a:t>		На данный момент Министерством образования и науки Кыргызской Республики утверждены проекты </a:t>
            </a:r>
            <a:r>
              <a:rPr lang="ky-KG" sz="2800" b="1">
                <a:solidFill>
                  <a:srgbClr val="000000"/>
                </a:solidFill>
              </a:rPr>
              <a:t>Макетов государственных стандартов высшего профессионального образования (бакалавр, магистр, специалист)</a:t>
            </a:r>
            <a:r>
              <a:rPr lang="ky-KG" sz="2800">
                <a:solidFill>
                  <a:srgbClr val="000000"/>
                </a:solidFill>
              </a:rPr>
              <a:t>, разработанных в целях дальнейшего реформирования системи высшего профессионального образования, интеграции в международное образовательное пространство и внедрения в учебный процесс основных принципов Болонского процесса.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7168-74B2-49C1-A8D1-25254A39C9B4}" type="slidenum">
              <a:rPr lang="ru-RU"/>
              <a:pPr/>
              <a:t>18</a:t>
            </a:fld>
            <a:endParaRPr lang="ru-RU"/>
          </a:p>
        </p:txBody>
      </p:sp>
      <p:grpSp>
        <p:nvGrpSpPr>
          <p:cNvPr id="335874" name="Group 2"/>
          <p:cNvGrpSpPr>
            <a:grpSpLocks/>
          </p:cNvGrpSpPr>
          <p:nvPr/>
        </p:nvGrpSpPr>
        <p:grpSpPr bwMode="auto">
          <a:xfrm>
            <a:off x="-28575" y="0"/>
            <a:ext cx="10829925" cy="7597775"/>
            <a:chOff x="0" y="0"/>
            <a:chExt cx="6804" cy="4763"/>
          </a:xfrm>
        </p:grpSpPr>
        <p:pic>
          <p:nvPicPr>
            <p:cNvPr id="335875" name="Picture 3" descr="fon копия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6804" cy="4763"/>
            </a:xfrm>
            <a:prstGeom prst="rect">
              <a:avLst/>
            </a:prstGeom>
            <a:noFill/>
          </p:spPr>
        </p:pic>
        <p:graphicFrame>
          <p:nvGraphicFramePr>
            <p:cNvPr id="335876" name="Object 4"/>
            <p:cNvGraphicFramePr>
              <a:graphicFrameLocks noChangeAspect="1"/>
            </p:cNvGraphicFramePr>
            <p:nvPr/>
          </p:nvGraphicFramePr>
          <p:xfrm>
            <a:off x="45" y="4196"/>
            <a:ext cx="862" cy="516"/>
          </p:xfrm>
          <a:graphic>
            <a:graphicData uri="http://schemas.openxmlformats.org/presentationml/2006/ole">
              <p:oleObj spid="_x0000_s335876" name="CorelDRAW" r:id="rId4" imgW="1097758" imgH="657096" progId="CorelDRAW.Graphic.14">
                <p:embed/>
              </p:oleObj>
            </a:graphicData>
          </a:graphic>
        </p:graphicFrame>
      </p:grpSp>
      <p:sp>
        <p:nvSpPr>
          <p:cNvPr id="335877" name="Rectangle 5"/>
          <p:cNvSpPr>
            <a:spLocks noChangeArrowheads="1"/>
          </p:cNvSpPr>
          <p:nvPr/>
        </p:nvSpPr>
        <p:spPr bwMode="auto">
          <a:xfrm>
            <a:off x="4791075" y="36718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000"/>
              <a:t/>
            </a:r>
            <a:br>
              <a:rPr lang="ru-RU" sz="1000"/>
            </a:br>
            <a:endParaRPr lang="ru-RU" sz="1800"/>
          </a:p>
        </p:txBody>
      </p:sp>
      <p:sp>
        <p:nvSpPr>
          <p:cNvPr id="335878" name="Rectangle 6"/>
          <p:cNvSpPr>
            <a:spLocks noChangeArrowheads="1"/>
          </p:cNvSpPr>
          <p:nvPr/>
        </p:nvSpPr>
        <p:spPr bwMode="auto">
          <a:xfrm>
            <a:off x="936625" y="511175"/>
            <a:ext cx="9864725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/>
            <a:r>
              <a:rPr lang="ru-RU">
                <a:solidFill>
                  <a:srgbClr val="000000"/>
                </a:solidFill>
              </a:rPr>
              <a:t> </a:t>
            </a:r>
            <a:r>
              <a:rPr lang="ru-RU" sz="26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выдержки из ГОС ВПО бакалавра</a:t>
            </a:r>
          </a:p>
          <a:p>
            <a:pPr marL="342900" indent="-342900" algn="ctr"/>
            <a:r>
              <a:rPr lang="ru-RU" sz="26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нового поколения:</a:t>
            </a:r>
          </a:p>
          <a:p>
            <a:pPr marL="342900" indent="-342900"/>
            <a:endParaRPr lang="ru-RU" sz="800" b="1" u="sng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/>
            <a:r>
              <a:rPr lang="ru-RU" sz="2400" b="1" i="1">
                <a:solidFill>
                  <a:srgbClr val="000000"/>
                </a:solidFill>
              </a:rPr>
              <a:t>Общая трудоемкость</a:t>
            </a:r>
            <a:r>
              <a:rPr lang="ru-RU" sz="2400">
                <a:solidFill>
                  <a:srgbClr val="000000"/>
                </a:solidFill>
              </a:rPr>
              <a:t> освоения ООП ВПО </a:t>
            </a:r>
            <a:r>
              <a:rPr lang="ru-RU" sz="2400" b="1" i="1">
                <a:solidFill>
                  <a:srgbClr val="000000"/>
                </a:solidFill>
              </a:rPr>
              <a:t>подготовки бакалавров</a:t>
            </a:r>
            <a:r>
              <a:rPr lang="ru-RU" sz="2400">
                <a:solidFill>
                  <a:srgbClr val="000000"/>
                </a:solidFill>
              </a:rPr>
              <a:t> равна не менее </a:t>
            </a:r>
            <a:r>
              <a:rPr lang="ru-RU" sz="2400" b="1">
                <a:solidFill>
                  <a:srgbClr val="000000"/>
                </a:solidFill>
              </a:rPr>
              <a:t>240 зачетных единиц (кредитов).</a:t>
            </a:r>
            <a:r>
              <a:rPr lang="ru-RU" sz="2400">
                <a:solidFill>
                  <a:srgbClr val="000000"/>
                </a:solidFill>
              </a:rPr>
              <a:t> </a:t>
            </a:r>
          </a:p>
          <a:p>
            <a:pPr marL="342900" indent="-342900"/>
            <a:r>
              <a:rPr lang="ru-RU" sz="2400" b="1" i="1">
                <a:solidFill>
                  <a:srgbClr val="000000"/>
                </a:solidFill>
              </a:rPr>
              <a:t>Трудоемкость</a:t>
            </a:r>
            <a:r>
              <a:rPr lang="ru-RU" sz="2400">
                <a:solidFill>
                  <a:srgbClr val="000000"/>
                </a:solidFill>
              </a:rPr>
              <a:t> ООП ВПО по очной форме обучения </a:t>
            </a:r>
            <a:r>
              <a:rPr lang="ru-RU" sz="2400" b="1" i="1">
                <a:solidFill>
                  <a:srgbClr val="000000"/>
                </a:solidFill>
              </a:rPr>
              <a:t>за учебный год</a:t>
            </a:r>
            <a:r>
              <a:rPr lang="ru-RU" sz="2400">
                <a:solidFill>
                  <a:srgbClr val="000000"/>
                </a:solidFill>
              </a:rPr>
              <a:t> равна не менее </a:t>
            </a:r>
            <a:r>
              <a:rPr lang="ru-RU" sz="2400" b="1">
                <a:solidFill>
                  <a:srgbClr val="000000"/>
                </a:solidFill>
              </a:rPr>
              <a:t>60 зачетных единиц (кредитов).</a:t>
            </a:r>
            <a:r>
              <a:rPr lang="ru-RU" sz="2400">
                <a:solidFill>
                  <a:srgbClr val="000000"/>
                </a:solidFill>
              </a:rPr>
              <a:t> </a:t>
            </a:r>
          </a:p>
          <a:p>
            <a:pPr marL="342900" indent="-342900"/>
            <a:r>
              <a:rPr lang="ru-RU" sz="2400" b="1" i="1">
                <a:solidFill>
                  <a:srgbClr val="000000"/>
                </a:solidFill>
              </a:rPr>
              <a:t>Трудоемкость</a:t>
            </a:r>
            <a:r>
              <a:rPr lang="ru-RU" sz="2400">
                <a:solidFill>
                  <a:srgbClr val="000000"/>
                </a:solidFill>
              </a:rPr>
              <a:t> одного учебного </a:t>
            </a:r>
            <a:r>
              <a:rPr lang="ru-RU" sz="2400" b="1" i="1">
                <a:solidFill>
                  <a:srgbClr val="000000"/>
                </a:solidFill>
              </a:rPr>
              <a:t>семестра</a:t>
            </a:r>
            <a:r>
              <a:rPr lang="ru-RU" sz="2400">
                <a:solidFill>
                  <a:srgbClr val="000000"/>
                </a:solidFill>
              </a:rPr>
              <a:t> равна </a:t>
            </a:r>
            <a:r>
              <a:rPr lang="ru-RU" sz="2400" b="1">
                <a:solidFill>
                  <a:srgbClr val="000000"/>
                </a:solidFill>
              </a:rPr>
              <a:t>30 зачетной единице (кредитов)</a:t>
            </a:r>
            <a:r>
              <a:rPr lang="ru-RU" sz="2400">
                <a:solidFill>
                  <a:srgbClr val="000000"/>
                </a:solidFill>
              </a:rPr>
              <a:t> (при двух семестровом построении учебного процесса).</a:t>
            </a:r>
          </a:p>
          <a:p>
            <a:pPr marL="342900" indent="-342900"/>
            <a:r>
              <a:rPr lang="ru-RU" sz="2400" b="1" i="1">
                <a:solidFill>
                  <a:srgbClr val="000000"/>
                </a:solidFill>
              </a:rPr>
              <a:t>Одна зачетная единица (кредит)</a:t>
            </a:r>
            <a:r>
              <a:rPr lang="ru-RU" sz="2400">
                <a:solidFill>
                  <a:srgbClr val="000000"/>
                </a:solidFill>
              </a:rPr>
              <a:t> равна </a:t>
            </a:r>
            <a:r>
              <a:rPr lang="ru-RU" sz="2400" b="1">
                <a:solidFill>
                  <a:srgbClr val="000000"/>
                </a:solidFill>
              </a:rPr>
              <a:t>36 часам учебной работы студента</a:t>
            </a:r>
            <a:r>
              <a:rPr lang="ru-RU" sz="2400">
                <a:solidFill>
                  <a:srgbClr val="000000"/>
                </a:solidFill>
              </a:rPr>
              <a:t> (включая его аудиторную, самостоятельную работу и все виды аттестации).</a:t>
            </a:r>
          </a:p>
          <a:p>
            <a:pPr marL="342900" indent="-342900"/>
            <a:r>
              <a:rPr lang="ru-RU" sz="2400" b="1">
                <a:solidFill>
                  <a:srgbClr val="000000"/>
                </a:solidFill>
              </a:rPr>
              <a:t>Трудоемкость</a:t>
            </a:r>
            <a:r>
              <a:rPr lang="ru-RU" sz="2400">
                <a:solidFill>
                  <a:srgbClr val="000000"/>
                </a:solidFill>
              </a:rPr>
              <a:t> основной образовательной программы </a:t>
            </a:r>
            <a:r>
              <a:rPr lang="ru-RU" sz="2400" b="1" i="1">
                <a:solidFill>
                  <a:srgbClr val="000000"/>
                </a:solidFill>
              </a:rPr>
              <a:t>по очно-заочной (вечерней) и заочной формам обучения</a:t>
            </a:r>
            <a:r>
              <a:rPr lang="ru-RU" sz="2400">
                <a:solidFill>
                  <a:srgbClr val="000000"/>
                </a:solidFill>
              </a:rPr>
              <a:t>, а также в случае сочетания различных форм обучения и использования дистанционных образовательных технологий обучения за учебный год составляет не менее </a:t>
            </a:r>
            <a:r>
              <a:rPr lang="ru-RU" sz="2400" b="1">
                <a:solidFill>
                  <a:srgbClr val="000000"/>
                </a:solidFill>
              </a:rPr>
              <a:t>45 зачетных единиц (кредитов).</a:t>
            </a:r>
          </a:p>
        </p:txBody>
      </p:sp>
      <p:sp>
        <p:nvSpPr>
          <p:cNvPr id="335879" name="Rectangle 7"/>
          <p:cNvSpPr>
            <a:spLocks noChangeArrowheads="1"/>
          </p:cNvSpPr>
          <p:nvPr/>
        </p:nvSpPr>
        <p:spPr bwMode="auto">
          <a:xfrm>
            <a:off x="287338" y="3640138"/>
            <a:ext cx="105140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/>
            <a:endParaRPr lang="ky-KG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08E0-2BE8-4D47-B435-C0E6A0D8318B}" type="slidenum">
              <a:rPr lang="ru-RU"/>
              <a:pPr/>
              <a:t>19</a:t>
            </a:fld>
            <a:endParaRPr lang="ru-RU"/>
          </a:p>
        </p:txBody>
      </p:sp>
      <p:grpSp>
        <p:nvGrpSpPr>
          <p:cNvPr id="336898" name="Group 2"/>
          <p:cNvGrpSpPr>
            <a:grpSpLocks/>
          </p:cNvGrpSpPr>
          <p:nvPr/>
        </p:nvGrpSpPr>
        <p:grpSpPr bwMode="auto">
          <a:xfrm>
            <a:off x="-28575" y="0"/>
            <a:ext cx="10829925" cy="7597775"/>
            <a:chOff x="0" y="0"/>
            <a:chExt cx="6804" cy="4763"/>
          </a:xfrm>
        </p:grpSpPr>
        <p:pic>
          <p:nvPicPr>
            <p:cNvPr id="336899" name="Picture 3" descr="fon копия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6804" cy="4763"/>
            </a:xfrm>
            <a:prstGeom prst="rect">
              <a:avLst/>
            </a:prstGeom>
            <a:noFill/>
          </p:spPr>
        </p:pic>
        <p:graphicFrame>
          <p:nvGraphicFramePr>
            <p:cNvPr id="336900" name="Object 4"/>
            <p:cNvGraphicFramePr>
              <a:graphicFrameLocks noChangeAspect="1"/>
            </p:cNvGraphicFramePr>
            <p:nvPr/>
          </p:nvGraphicFramePr>
          <p:xfrm>
            <a:off x="45" y="4196"/>
            <a:ext cx="862" cy="516"/>
          </p:xfrm>
          <a:graphic>
            <a:graphicData uri="http://schemas.openxmlformats.org/presentationml/2006/ole">
              <p:oleObj spid="_x0000_s336900" name="CorelDRAW" r:id="rId4" imgW="1097758" imgH="657096" progId="CorelDRAW.Graphic.14">
                <p:embed/>
              </p:oleObj>
            </a:graphicData>
          </a:graphic>
        </p:graphicFrame>
      </p:grpSp>
      <p:sp>
        <p:nvSpPr>
          <p:cNvPr id="336901" name="Rectangle 5"/>
          <p:cNvSpPr>
            <a:spLocks noChangeArrowheads="1"/>
          </p:cNvSpPr>
          <p:nvPr/>
        </p:nvSpPr>
        <p:spPr bwMode="auto">
          <a:xfrm>
            <a:off x="4791075" y="36718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000"/>
              <a:t/>
            </a:r>
            <a:br>
              <a:rPr lang="ru-RU" sz="1000"/>
            </a:br>
            <a:endParaRPr lang="ru-RU" sz="1800"/>
          </a:p>
        </p:txBody>
      </p:sp>
      <p:sp>
        <p:nvSpPr>
          <p:cNvPr id="336902" name="Rectangle 6"/>
          <p:cNvSpPr>
            <a:spLocks noChangeArrowheads="1"/>
          </p:cNvSpPr>
          <p:nvPr/>
        </p:nvSpPr>
        <p:spPr bwMode="auto">
          <a:xfrm>
            <a:off x="936625" y="3062288"/>
            <a:ext cx="9648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/>
            <a:endParaRPr lang="ru-RU" sz="2800"/>
          </a:p>
        </p:txBody>
      </p:sp>
      <p:sp>
        <p:nvSpPr>
          <p:cNvPr id="336903" name="Rectangle 7"/>
          <p:cNvSpPr>
            <a:spLocks noChangeArrowheads="1"/>
          </p:cNvSpPr>
          <p:nvPr/>
        </p:nvSpPr>
        <p:spPr bwMode="auto">
          <a:xfrm>
            <a:off x="287338" y="3582988"/>
            <a:ext cx="105140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>
                <a:solidFill>
                  <a:srgbClr val="000000"/>
                </a:solidFill>
              </a:rPr>
              <a:t>	</a:t>
            </a: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336904" name="Rectangle 8"/>
          <p:cNvSpPr>
            <a:spLocks noChangeArrowheads="1"/>
          </p:cNvSpPr>
          <p:nvPr/>
        </p:nvSpPr>
        <p:spPr bwMode="auto">
          <a:xfrm>
            <a:off x="0" y="107950"/>
            <a:ext cx="10801350" cy="669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1001713"/>
            <a:r>
              <a:rPr lang="ru-RU" sz="2800" b="1">
                <a:solidFill>
                  <a:srgbClr val="000000"/>
                </a:solidFill>
              </a:rPr>
              <a:t>Основная образовательная программа (ООП)</a:t>
            </a:r>
          </a:p>
          <a:p>
            <a:pPr algn="ctr" defTabSz="1001713"/>
            <a:r>
              <a:rPr lang="ru-RU" sz="2800" b="1" u="sng">
                <a:solidFill>
                  <a:srgbClr val="000000"/>
                </a:solidFill>
              </a:rPr>
              <a:t>подготовки бакалавра</a:t>
            </a:r>
            <a:r>
              <a:rPr lang="ru-RU" sz="2800" b="1">
                <a:solidFill>
                  <a:srgbClr val="000000"/>
                </a:solidFill>
              </a:rPr>
              <a:t> предусматривает изучение следующих учебных циклов:</a:t>
            </a:r>
          </a:p>
          <a:p>
            <a:pPr algn="ctr" defTabSz="1001713"/>
            <a:endParaRPr lang="ru-RU" sz="900" b="1">
              <a:solidFill>
                <a:srgbClr val="000000"/>
              </a:solidFill>
            </a:endParaRPr>
          </a:p>
          <a:p>
            <a:pPr defTabSz="1001713"/>
            <a:r>
              <a:rPr lang="ru-RU" sz="2800">
                <a:solidFill>
                  <a:srgbClr val="000000"/>
                </a:solidFill>
              </a:rPr>
              <a:t>1. гуманитарный, социальный и экономический цикл – </a:t>
            </a:r>
            <a:r>
              <a:rPr lang="ru-RU" sz="2800" b="1">
                <a:solidFill>
                  <a:srgbClr val="000000"/>
                </a:solidFill>
              </a:rPr>
              <a:t>45 кредитов</a:t>
            </a:r>
            <a:r>
              <a:rPr lang="ru-RU" sz="2800">
                <a:solidFill>
                  <a:srgbClr val="000000"/>
                </a:solidFill>
              </a:rPr>
              <a:t>;</a:t>
            </a:r>
          </a:p>
          <a:p>
            <a:pPr defTabSz="1001713"/>
            <a:r>
              <a:rPr lang="ru-RU" sz="2800">
                <a:solidFill>
                  <a:srgbClr val="000000"/>
                </a:solidFill>
              </a:rPr>
              <a:t>2. математический и естественнонаучный  цикл – </a:t>
            </a:r>
            <a:r>
              <a:rPr lang="ru-RU" sz="2800" b="1">
                <a:solidFill>
                  <a:srgbClr val="000000"/>
                </a:solidFill>
              </a:rPr>
              <a:t>60 кредитов</a:t>
            </a:r>
            <a:r>
              <a:rPr lang="ru-RU" sz="2800">
                <a:solidFill>
                  <a:srgbClr val="000000"/>
                </a:solidFill>
              </a:rPr>
              <a:t>;</a:t>
            </a:r>
          </a:p>
          <a:p>
            <a:pPr defTabSz="1001713"/>
            <a:r>
              <a:rPr lang="ru-RU" sz="2800">
                <a:solidFill>
                  <a:srgbClr val="000000"/>
                </a:solidFill>
              </a:rPr>
              <a:t>3. профессиональный цикл – </a:t>
            </a:r>
            <a:r>
              <a:rPr lang="ru-RU" sz="2800" b="1">
                <a:solidFill>
                  <a:srgbClr val="000000"/>
                </a:solidFill>
              </a:rPr>
              <a:t>115 кредитов</a:t>
            </a:r>
            <a:r>
              <a:rPr lang="ru-RU" sz="2800">
                <a:solidFill>
                  <a:srgbClr val="000000"/>
                </a:solidFill>
              </a:rPr>
              <a:t>.</a:t>
            </a:r>
          </a:p>
          <a:p>
            <a:pPr defTabSz="1001713"/>
            <a:r>
              <a:rPr lang="ru-RU" sz="2800" u="sng">
                <a:solidFill>
                  <a:srgbClr val="000000"/>
                </a:solidFill>
              </a:rPr>
              <a:t>и разделов:</a:t>
            </a:r>
          </a:p>
          <a:p>
            <a:pPr defTabSz="1001713">
              <a:buFontTx/>
              <a:buChar char="•"/>
            </a:pPr>
            <a:r>
              <a:rPr lang="ru-RU" sz="2800">
                <a:solidFill>
                  <a:srgbClr val="000000"/>
                </a:solidFill>
              </a:rPr>
              <a:t> физическая культура – </a:t>
            </a:r>
            <a:r>
              <a:rPr lang="ru-RU" sz="2800" b="1">
                <a:solidFill>
                  <a:srgbClr val="000000"/>
                </a:solidFill>
              </a:rPr>
              <a:t>400 часов</a:t>
            </a:r>
            <a:r>
              <a:rPr lang="ru-RU" sz="2800">
                <a:solidFill>
                  <a:srgbClr val="000000"/>
                </a:solidFill>
              </a:rPr>
              <a:t>,</a:t>
            </a:r>
          </a:p>
          <a:p>
            <a:pPr defTabSz="1001713">
              <a:buFontTx/>
              <a:buChar char="•"/>
            </a:pPr>
            <a:r>
              <a:rPr lang="ru-RU" sz="2800">
                <a:solidFill>
                  <a:srgbClr val="000000"/>
                </a:solidFill>
              </a:rPr>
              <a:t> практика и/или научно-исследовательская работа) – </a:t>
            </a:r>
            <a:r>
              <a:rPr lang="ru-RU" sz="2800" b="1">
                <a:solidFill>
                  <a:srgbClr val="000000"/>
                </a:solidFill>
              </a:rPr>
              <a:t>10 кредитов</a:t>
            </a:r>
            <a:r>
              <a:rPr lang="ru-RU" sz="2800">
                <a:solidFill>
                  <a:srgbClr val="000000"/>
                </a:solidFill>
              </a:rPr>
              <a:t>;</a:t>
            </a:r>
          </a:p>
          <a:p>
            <a:pPr defTabSz="1001713">
              <a:buFontTx/>
              <a:buChar char="•"/>
            </a:pPr>
            <a:r>
              <a:rPr lang="ru-RU" sz="2800">
                <a:solidFill>
                  <a:srgbClr val="000000"/>
                </a:solidFill>
              </a:rPr>
              <a:t> итоговая государственная аттестация </a:t>
            </a:r>
            <a:r>
              <a:rPr lang="ru-RU" sz="2800" b="1">
                <a:solidFill>
                  <a:srgbClr val="000000"/>
                </a:solidFill>
              </a:rPr>
              <a:t>10 кредитов</a:t>
            </a:r>
            <a:r>
              <a:rPr lang="ru-RU" sz="2800">
                <a:solidFill>
                  <a:srgbClr val="000000"/>
                </a:solidFill>
              </a:rPr>
              <a:t>.</a:t>
            </a:r>
          </a:p>
          <a:p>
            <a:pPr algn="ctr" defTabSz="1001713"/>
            <a:endParaRPr lang="ru-RU" sz="800" b="1">
              <a:solidFill>
                <a:srgbClr val="000000"/>
              </a:solidFill>
            </a:endParaRPr>
          </a:p>
          <a:p>
            <a:pPr algn="ctr" defTabSz="1001713"/>
            <a:r>
              <a:rPr lang="ru-RU" sz="2400" b="1">
                <a:solidFill>
                  <a:srgbClr val="000000"/>
                </a:solidFill>
              </a:rPr>
              <a:t>Общая трудоемкость ООП – 240 кредитов.</a:t>
            </a:r>
          </a:p>
          <a:p>
            <a:pPr algn="ctr" defTabSz="1001713"/>
            <a:endParaRPr lang="ru-RU" sz="800" b="1">
              <a:solidFill>
                <a:srgbClr val="000000"/>
              </a:solidFill>
            </a:endParaRPr>
          </a:p>
          <a:p>
            <a:pPr algn="ctr" defTabSz="1001713"/>
            <a:r>
              <a:rPr lang="ru-RU" sz="2400">
                <a:solidFill>
                  <a:srgbClr val="000000"/>
                </a:solidFill>
              </a:rPr>
              <a:t>Суммарная трудоемкость 1,2 и 3 циклов должна составлять </a:t>
            </a:r>
            <a:r>
              <a:rPr lang="ru-RU" sz="2400" b="1">
                <a:solidFill>
                  <a:srgbClr val="000000"/>
                </a:solidFill>
              </a:rPr>
              <a:t>не менее 70%</a:t>
            </a:r>
            <a:r>
              <a:rPr lang="ru-RU" sz="2400">
                <a:solidFill>
                  <a:srgbClr val="000000"/>
                </a:solidFill>
              </a:rPr>
              <a:t> от общей трудоемкости всей образовательной  программы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4552B-8B0B-42A2-A5A8-AE18A37FDF7B}" type="slidenum">
              <a:rPr lang="ru-RU"/>
              <a:pPr/>
              <a:t>2</a:t>
            </a:fld>
            <a:endParaRPr lang="ru-RU"/>
          </a:p>
        </p:txBody>
      </p:sp>
      <p:grpSp>
        <p:nvGrpSpPr>
          <p:cNvPr id="229381" name="Group 5"/>
          <p:cNvGrpSpPr>
            <a:grpSpLocks/>
          </p:cNvGrpSpPr>
          <p:nvPr/>
        </p:nvGrpSpPr>
        <p:grpSpPr bwMode="auto">
          <a:xfrm>
            <a:off x="-28575" y="0"/>
            <a:ext cx="10829925" cy="7597775"/>
            <a:chOff x="0" y="0"/>
            <a:chExt cx="6804" cy="4763"/>
          </a:xfrm>
        </p:grpSpPr>
        <p:pic>
          <p:nvPicPr>
            <p:cNvPr id="229382" name="Picture 6" descr="fon копия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6804" cy="4763"/>
            </a:xfrm>
            <a:prstGeom prst="rect">
              <a:avLst/>
            </a:prstGeom>
            <a:noFill/>
          </p:spPr>
        </p:pic>
        <p:graphicFrame>
          <p:nvGraphicFramePr>
            <p:cNvPr id="229383" name="Object 7"/>
            <p:cNvGraphicFramePr>
              <a:graphicFrameLocks noChangeAspect="1"/>
            </p:cNvGraphicFramePr>
            <p:nvPr/>
          </p:nvGraphicFramePr>
          <p:xfrm>
            <a:off x="45" y="4196"/>
            <a:ext cx="862" cy="516"/>
          </p:xfrm>
          <a:graphic>
            <a:graphicData uri="http://schemas.openxmlformats.org/presentationml/2006/ole">
              <p:oleObj spid="_x0000_s229383" name="CorelDRAW" r:id="rId5" imgW="1097758" imgH="657096" progId="CorelDRAW.Graphic.14">
                <p:embed/>
              </p:oleObj>
            </a:graphicData>
          </a:graphic>
        </p:graphicFrame>
      </p:grpSp>
      <p:sp>
        <p:nvSpPr>
          <p:cNvPr id="229398" name="Rectangle 22"/>
          <p:cNvSpPr>
            <a:spLocks noChangeArrowheads="1"/>
          </p:cNvSpPr>
          <p:nvPr/>
        </p:nvSpPr>
        <p:spPr bwMode="auto">
          <a:xfrm>
            <a:off x="4791075" y="36718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000"/>
              <a:t/>
            </a:r>
            <a:br>
              <a:rPr lang="ru-RU" sz="1000"/>
            </a:br>
            <a:endParaRPr lang="ru-RU" sz="1800"/>
          </a:p>
        </p:txBody>
      </p:sp>
      <p:sp>
        <p:nvSpPr>
          <p:cNvPr id="229411" name="Rectangle 35"/>
          <p:cNvSpPr>
            <a:spLocks noChangeArrowheads="1"/>
          </p:cNvSpPr>
          <p:nvPr/>
        </p:nvSpPr>
        <p:spPr bwMode="auto">
          <a:xfrm>
            <a:off x="4965700" y="36718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000"/>
              <a:t/>
            </a:r>
            <a:br>
              <a:rPr lang="ru-RU" sz="1000"/>
            </a:br>
            <a:endParaRPr lang="ru-RU" sz="1800"/>
          </a:p>
        </p:txBody>
      </p:sp>
      <p:sp>
        <p:nvSpPr>
          <p:cNvPr id="229422" name="Rectangle 46"/>
          <p:cNvSpPr>
            <a:spLocks noChangeArrowheads="1"/>
          </p:cNvSpPr>
          <p:nvPr/>
        </p:nvSpPr>
        <p:spPr bwMode="auto">
          <a:xfrm>
            <a:off x="863600" y="906463"/>
            <a:ext cx="9648825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800">
                <a:solidFill>
                  <a:srgbClr val="000000"/>
                </a:solidFill>
              </a:rPr>
              <a:t>В Кыргызской Республике в соответствии с Законом </a:t>
            </a:r>
            <a:r>
              <a:rPr lang="ru-RU" sz="2800" i="1">
                <a:solidFill>
                  <a:srgbClr val="000000"/>
                </a:solidFill>
              </a:rPr>
              <a:t>«Об образовании»</a:t>
            </a:r>
            <a:r>
              <a:rPr lang="ru-RU" sz="2800">
                <a:solidFill>
                  <a:srgbClr val="000000"/>
                </a:solidFill>
              </a:rPr>
              <a:t> установлены </a:t>
            </a:r>
            <a:r>
              <a:rPr lang="ru-RU" sz="2800" b="1">
                <a:solidFill>
                  <a:srgbClr val="000000"/>
                </a:solidFill>
              </a:rPr>
              <a:t>государственные стандарты</a:t>
            </a:r>
            <a:r>
              <a:rPr lang="ru-RU" sz="2800">
                <a:solidFill>
                  <a:srgbClr val="000000"/>
                </a:solidFill>
              </a:rPr>
              <a:t> на все уровни профессионального образования, которые определяют:</a:t>
            </a:r>
          </a:p>
          <a:p>
            <a:pPr algn="just">
              <a:buFontTx/>
              <a:buChar char="•"/>
            </a:pPr>
            <a:r>
              <a:rPr lang="ru-RU" sz="2800">
                <a:solidFill>
                  <a:srgbClr val="000000"/>
                </a:solidFill>
              </a:rPr>
              <a:t>обязательный минимум содержания основных образовательных программ;</a:t>
            </a:r>
          </a:p>
          <a:p>
            <a:pPr algn="just">
              <a:buFontTx/>
              <a:buChar char="•"/>
            </a:pPr>
            <a:r>
              <a:rPr lang="ru-RU" sz="2800">
                <a:solidFill>
                  <a:srgbClr val="000000"/>
                </a:solidFill>
              </a:rPr>
              <a:t>максимальный объем учебной нагрузки обучающихся;</a:t>
            </a:r>
          </a:p>
          <a:p>
            <a:pPr algn="just">
              <a:buFontTx/>
              <a:buChar char="•"/>
            </a:pPr>
            <a:r>
              <a:rPr lang="ru-RU" sz="2800">
                <a:solidFill>
                  <a:srgbClr val="000000"/>
                </a:solidFill>
              </a:rPr>
              <a:t>требования к уровню подготовки выпускника;</a:t>
            </a:r>
          </a:p>
          <a:p>
            <a:pPr algn="just">
              <a:buFontTx/>
              <a:buChar char="•"/>
            </a:pPr>
            <a:r>
              <a:rPr lang="ru-RU" sz="2800">
                <a:solidFill>
                  <a:srgbClr val="000000"/>
                </a:solidFill>
              </a:rPr>
              <a:t>формы документов, удостоверяющих освоение обучающимися определенных образовательных программ.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9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A4DB-0AAE-4BF7-B399-998369D40B7C}" type="slidenum">
              <a:rPr lang="ru-RU"/>
              <a:pPr/>
              <a:t>20</a:t>
            </a:fld>
            <a:endParaRPr lang="ru-RU"/>
          </a:p>
        </p:txBody>
      </p:sp>
      <p:grpSp>
        <p:nvGrpSpPr>
          <p:cNvPr id="330754" name="Group 2"/>
          <p:cNvGrpSpPr>
            <a:grpSpLocks/>
          </p:cNvGrpSpPr>
          <p:nvPr/>
        </p:nvGrpSpPr>
        <p:grpSpPr bwMode="auto">
          <a:xfrm>
            <a:off x="-28575" y="0"/>
            <a:ext cx="10829925" cy="7597775"/>
            <a:chOff x="0" y="0"/>
            <a:chExt cx="6804" cy="4763"/>
          </a:xfrm>
        </p:grpSpPr>
        <p:pic>
          <p:nvPicPr>
            <p:cNvPr id="330755" name="Picture 3" descr="fon копия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6804" cy="4763"/>
            </a:xfrm>
            <a:prstGeom prst="rect">
              <a:avLst/>
            </a:prstGeom>
            <a:noFill/>
          </p:spPr>
        </p:pic>
        <p:graphicFrame>
          <p:nvGraphicFramePr>
            <p:cNvPr id="330756" name="Object 4"/>
            <p:cNvGraphicFramePr>
              <a:graphicFrameLocks noChangeAspect="1"/>
            </p:cNvGraphicFramePr>
            <p:nvPr/>
          </p:nvGraphicFramePr>
          <p:xfrm>
            <a:off x="45" y="4196"/>
            <a:ext cx="862" cy="516"/>
          </p:xfrm>
          <a:graphic>
            <a:graphicData uri="http://schemas.openxmlformats.org/presentationml/2006/ole">
              <p:oleObj spid="_x0000_s330756" name="CorelDRAW" r:id="rId4" imgW="1097758" imgH="657096" progId="CorelDRAW.Graphic.14">
                <p:embed/>
              </p:oleObj>
            </a:graphicData>
          </a:graphic>
        </p:graphicFrame>
      </p:grpSp>
      <p:sp>
        <p:nvSpPr>
          <p:cNvPr id="330757" name="Rectangle 5"/>
          <p:cNvSpPr>
            <a:spLocks noChangeArrowheads="1"/>
          </p:cNvSpPr>
          <p:nvPr/>
        </p:nvSpPr>
        <p:spPr bwMode="auto">
          <a:xfrm>
            <a:off x="4791075" y="36718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000"/>
              <a:t/>
            </a:r>
            <a:br>
              <a:rPr lang="ru-RU" sz="1000"/>
            </a:br>
            <a:endParaRPr lang="ru-RU" sz="1800"/>
          </a:p>
        </p:txBody>
      </p:sp>
      <p:sp>
        <p:nvSpPr>
          <p:cNvPr id="330758" name="Rectangle 6"/>
          <p:cNvSpPr>
            <a:spLocks noChangeArrowheads="1"/>
          </p:cNvSpPr>
          <p:nvPr/>
        </p:nvSpPr>
        <p:spPr bwMode="auto">
          <a:xfrm>
            <a:off x="936625" y="3062288"/>
            <a:ext cx="9648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/>
            <a:endParaRPr lang="ru-RU" sz="2800"/>
          </a:p>
        </p:txBody>
      </p:sp>
      <p:sp>
        <p:nvSpPr>
          <p:cNvPr id="330759" name="Rectangle 7"/>
          <p:cNvSpPr>
            <a:spLocks noChangeArrowheads="1"/>
          </p:cNvSpPr>
          <p:nvPr/>
        </p:nvSpPr>
        <p:spPr bwMode="auto">
          <a:xfrm>
            <a:off x="863600" y="2090738"/>
            <a:ext cx="8497888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>
                <a:solidFill>
                  <a:srgbClr val="000000"/>
                </a:solidFill>
              </a:rPr>
              <a:t>На  данный момент </a:t>
            </a:r>
            <a:r>
              <a:rPr lang="ru-RU" sz="2800" u="sng">
                <a:solidFill>
                  <a:srgbClr val="000000"/>
                </a:solidFill>
              </a:rPr>
              <a:t>чрезвычайно важным является</a:t>
            </a:r>
            <a:r>
              <a:rPr lang="ru-RU" sz="2800">
                <a:solidFill>
                  <a:srgbClr val="000000"/>
                </a:solidFill>
              </a:rPr>
              <a:t> разработка </a:t>
            </a:r>
            <a:r>
              <a:rPr lang="ru-RU" sz="2800" b="1">
                <a:solidFill>
                  <a:srgbClr val="000000"/>
                </a:solidFill>
              </a:rPr>
              <a:t>методических рекомендаций</a:t>
            </a:r>
            <a:r>
              <a:rPr lang="ru-RU" sz="2800">
                <a:solidFill>
                  <a:srgbClr val="000000"/>
                </a:solidFill>
              </a:rPr>
              <a:t> по проектированию модели выпускника высшего учебного заведения на основе </a:t>
            </a:r>
            <a:r>
              <a:rPr lang="ru-RU" sz="2800" i="1">
                <a:solidFill>
                  <a:srgbClr val="000000"/>
                </a:solidFill>
              </a:rPr>
              <a:t>компетентностного подхода</a:t>
            </a:r>
            <a:r>
              <a:rPr lang="ru-RU" sz="2800">
                <a:solidFill>
                  <a:srgbClr val="000000"/>
                </a:solidFill>
              </a:rPr>
              <a:t>, описание технологии создания такой модели, с учетом зарубежного опыта и адаптации его к национальной системе высшего образования.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9729-9292-4858-A05F-1B896B04AF2D}" type="slidenum">
              <a:rPr lang="ru-RU"/>
              <a:pPr/>
              <a:t>21</a:t>
            </a:fld>
            <a:endParaRPr lang="ru-RU"/>
          </a:p>
        </p:txBody>
      </p:sp>
      <p:grpSp>
        <p:nvGrpSpPr>
          <p:cNvPr id="331778" name="Group 2"/>
          <p:cNvGrpSpPr>
            <a:grpSpLocks/>
          </p:cNvGrpSpPr>
          <p:nvPr/>
        </p:nvGrpSpPr>
        <p:grpSpPr bwMode="auto">
          <a:xfrm>
            <a:off x="-28575" y="0"/>
            <a:ext cx="10829925" cy="7597775"/>
            <a:chOff x="0" y="0"/>
            <a:chExt cx="6804" cy="4763"/>
          </a:xfrm>
        </p:grpSpPr>
        <p:pic>
          <p:nvPicPr>
            <p:cNvPr id="331779" name="Picture 3" descr="fon копия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6804" cy="4763"/>
            </a:xfrm>
            <a:prstGeom prst="rect">
              <a:avLst/>
            </a:prstGeom>
            <a:noFill/>
          </p:spPr>
        </p:pic>
        <p:graphicFrame>
          <p:nvGraphicFramePr>
            <p:cNvPr id="331780" name="Object 4"/>
            <p:cNvGraphicFramePr>
              <a:graphicFrameLocks noChangeAspect="1"/>
            </p:cNvGraphicFramePr>
            <p:nvPr/>
          </p:nvGraphicFramePr>
          <p:xfrm>
            <a:off x="45" y="4196"/>
            <a:ext cx="862" cy="516"/>
          </p:xfrm>
          <a:graphic>
            <a:graphicData uri="http://schemas.openxmlformats.org/presentationml/2006/ole">
              <p:oleObj spid="_x0000_s331780" name="CorelDRAW" r:id="rId4" imgW="1097758" imgH="657096" progId="CorelDRAW.Graphic.14">
                <p:embed/>
              </p:oleObj>
            </a:graphicData>
          </a:graphic>
        </p:graphicFrame>
      </p:grpSp>
      <p:sp>
        <p:nvSpPr>
          <p:cNvPr id="331781" name="Rectangle 5"/>
          <p:cNvSpPr>
            <a:spLocks noChangeArrowheads="1"/>
          </p:cNvSpPr>
          <p:nvPr/>
        </p:nvSpPr>
        <p:spPr bwMode="auto">
          <a:xfrm>
            <a:off x="4791075" y="36718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000"/>
              <a:t/>
            </a:r>
            <a:br>
              <a:rPr lang="ru-RU" sz="1000"/>
            </a:br>
            <a:endParaRPr lang="ru-RU" sz="1800"/>
          </a:p>
        </p:txBody>
      </p:sp>
      <p:sp>
        <p:nvSpPr>
          <p:cNvPr id="331782" name="Rectangle 6"/>
          <p:cNvSpPr>
            <a:spLocks noChangeArrowheads="1"/>
          </p:cNvSpPr>
          <p:nvPr/>
        </p:nvSpPr>
        <p:spPr bwMode="auto">
          <a:xfrm>
            <a:off x="936625" y="3062288"/>
            <a:ext cx="9648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/>
            <a:endParaRPr lang="ru-RU" sz="2800"/>
          </a:p>
        </p:txBody>
      </p:sp>
      <p:sp>
        <p:nvSpPr>
          <p:cNvPr id="331783" name="Rectangle 7"/>
          <p:cNvSpPr>
            <a:spLocks noChangeArrowheads="1"/>
          </p:cNvSpPr>
          <p:nvPr/>
        </p:nvSpPr>
        <p:spPr bwMode="auto">
          <a:xfrm>
            <a:off x="287338" y="3582988"/>
            <a:ext cx="105140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>
                <a:solidFill>
                  <a:srgbClr val="000000"/>
                </a:solidFill>
              </a:rPr>
              <a:t>	</a:t>
            </a: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331784" name="Rectangle 8"/>
          <p:cNvSpPr>
            <a:spLocks noChangeArrowheads="1"/>
          </p:cNvSpPr>
          <p:nvPr/>
        </p:nvSpPr>
        <p:spPr bwMode="auto">
          <a:xfrm>
            <a:off x="287338" y="1890713"/>
            <a:ext cx="10514012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ctr"/>
            <a:r>
              <a:rPr lang="ru-RU" sz="2800" b="1">
                <a:solidFill>
                  <a:srgbClr val="000000"/>
                </a:solidFill>
              </a:rPr>
              <a:t>Компетентностный подход</a:t>
            </a:r>
            <a:r>
              <a:rPr lang="ru-RU" sz="2800">
                <a:solidFill>
                  <a:srgbClr val="000000"/>
                </a:solidFill>
              </a:rPr>
              <a:t> является важнейшим методологическим инструментом </a:t>
            </a:r>
            <a:r>
              <a:rPr lang="ru-RU" sz="2800" i="1">
                <a:solidFill>
                  <a:srgbClr val="000000"/>
                </a:solidFill>
              </a:rPr>
              <a:t>сближения образовательной системы Кыргызстана с зарубежными системами образования в рамках Болонского процесса</a:t>
            </a:r>
            <a:r>
              <a:rPr lang="ru-RU" sz="2800">
                <a:solidFill>
                  <a:srgbClr val="000000"/>
                </a:solidFill>
              </a:rPr>
              <a:t>. В Европейском и российском образовательном мире в настоящее время принято считать, что сравнимости образовательных уровней и квалификаций выпускников можно добиться, если сопоставлять приобретенные ими за время обучения результаты образования и компетенции.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AFD0-8B07-4B4A-82FC-DA68B6332DB5}" type="slidenum">
              <a:rPr lang="ru-RU"/>
              <a:pPr/>
              <a:t>22</a:t>
            </a:fld>
            <a:endParaRPr lang="ru-RU"/>
          </a:p>
        </p:txBody>
      </p:sp>
      <p:grpSp>
        <p:nvGrpSpPr>
          <p:cNvPr id="332802" name="Group 2"/>
          <p:cNvGrpSpPr>
            <a:grpSpLocks/>
          </p:cNvGrpSpPr>
          <p:nvPr/>
        </p:nvGrpSpPr>
        <p:grpSpPr bwMode="auto">
          <a:xfrm>
            <a:off x="-28575" y="0"/>
            <a:ext cx="10829925" cy="7597775"/>
            <a:chOff x="0" y="0"/>
            <a:chExt cx="6804" cy="4763"/>
          </a:xfrm>
        </p:grpSpPr>
        <p:pic>
          <p:nvPicPr>
            <p:cNvPr id="332803" name="Picture 3" descr="fon копия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6804" cy="4763"/>
            </a:xfrm>
            <a:prstGeom prst="rect">
              <a:avLst/>
            </a:prstGeom>
            <a:noFill/>
          </p:spPr>
        </p:pic>
        <p:graphicFrame>
          <p:nvGraphicFramePr>
            <p:cNvPr id="332804" name="Object 4"/>
            <p:cNvGraphicFramePr>
              <a:graphicFrameLocks noChangeAspect="1"/>
            </p:cNvGraphicFramePr>
            <p:nvPr/>
          </p:nvGraphicFramePr>
          <p:xfrm>
            <a:off x="45" y="4196"/>
            <a:ext cx="862" cy="516"/>
          </p:xfrm>
          <a:graphic>
            <a:graphicData uri="http://schemas.openxmlformats.org/presentationml/2006/ole">
              <p:oleObj spid="_x0000_s332804" name="CorelDRAW" r:id="rId4" imgW="1097758" imgH="657096" progId="CorelDRAW.Graphic.14">
                <p:embed/>
              </p:oleObj>
            </a:graphicData>
          </a:graphic>
        </p:graphicFrame>
      </p:grpSp>
      <p:sp>
        <p:nvSpPr>
          <p:cNvPr id="332805" name="Rectangle 5"/>
          <p:cNvSpPr>
            <a:spLocks noChangeArrowheads="1"/>
          </p:cNvSpPr>
          <p:nvPr/>
        </p:nvSpPr>
        <p:spPr bwMode="auto">
          <a:xfrm>
            <a:off x="4791075" y="36718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000"/>
              <a:t/>
            </a:r>
            <a:br>
              <a:rPr lang="ru-RU" sz="1000"/>
            </a:br>
            <a:endParaRPr lang="ru-RU" sz="1800"/>
          </a:p>
        </p:txBody>
      </p:sp>
      <p:sp>
        <p:nvSpPr>
          <p:cNvPr id="332806" name="Rectangle 6"/>
          <p:cNvSpPr>
            <a:spLocks noChangeArrowheads="1"/>
          </p:cNvSpPr>
          <p:nvPr/>
        </p:nvSpPr>
        <p:spPr bwMode="auto">
          <a:xfrm>
            <a:off x="936625" y="3062288"/>
            <a:ext cx="9648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/>
            <a:endParaRPr lang="ru-RU" sz="2800"/>
          </a:p>
        </p:txBody>
      </p:sp>
      <p:sp>
        <p:nvSpPr>
          <p:cNvPr id="332807" name="Rectangle 7"/>
          <p:cNvSpPr>
            <a:spLocks noChangeArrowheads="1"/>
          </p:cNvSpPr>
          <p:nvPr/>
        </p:nvSpPr>
        <p:spPr bwMode="auto">
          <a:xfrm>
            <a:off x="287338" y="3582988"/>
            <a:ext cx="105140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>
                <a:solidFill>
                  <a:srgbClr val="000000"/>
                </a:solidFill>
              </a:rPr>
              <a:t>	</a:t>
            </a: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332808" name="Rectangle 8"/>
          <p:cNvSpPr>
            <a:spLocks noChangeArrowheads="1"/>
          </p:cNvSpPr>
          <p:nvPr/>
        </p:nvSpPr>
        <p:spPr bwMode="auto">
          <a:xfrm>
            <a:off x="936625" y="1671638"/>
            <a:ext cx="9577388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>
                <a:solidFill>
                  <a:srgbClr val="000000"/>
                </a:solidFill>
              </a:rPr>
              <a:t>	Во многом успех реформирования системы высшего профессионального образования нашей республики зависит от создания Государственных образовательных стандартов нового поколения, которые бы обеспечили:</a:t>
            </a:r>
          </a:p>
          <a:p>
            <a:pPr>
              <a:buFontTx/>
              <a:buChar char="•"/>
            </a:pPr>
            <a:r>
              <a:rPr lang="ru-RU" sz="2800">
                <a:solidFill>
                  <a:srgbClr val="000000"/>
                </a:solidFill>
              </a:rPr>
              <a:t> формирование и реализацию конкурентоспособных образовательных программ;</a:t>
            </a:r>
          </a:p>
          <a:p>
            <a:pPr>
              <a:buFontTx/>
              <a:buChar char="•"/>
            </a:pPr>
            <a:r>
              <a:rPr lang="ru-RU" sz="2800">
                <a:solidFill>
                  <a:srgbClr val="000000"/>
                </a:solidFill>
              </a:rPr>
              <a:t> гибкость и инновационность образовательного процесса в вузах.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BDC2-841F-4182-BD1B-2A590D28DC2A}" type="slidenum">
              <a:rPr lang="ru-RU"/>
              <a:pPr/>
              <a:t>23</a:t>
            </a:fld>
            <a:endParaRPr lang="ru-RU"/>
          </a:p>
        </p:txBody>
      </p:sp>
      <p:grpSp>
        <p:nvGrpSpPr>
          <p:cNvPr id="333826" name="Group 2"/>
          <p:cNvGrpSpPr>
            <a:grpSpLocks/>
          </p:cNvGrpSpPr>
          <p:nvPr/>
        </p:nvGrpSpPr>
        <p:grpSpPr bwMode="auto">
          <a:xfrm>
            <a:off x="-28575" y="0"/>
            <a:ext cx="10829925" cy="7597775"/>
            <a:chOff x="0" y="0"/>
            <a:chExt cx="6804" cy="4763"/>
          </a:xfrm>
        </p:grpSpPr>
        <p:pic>
          <p:nvPicPr>
            <p:cNvPr id="333827" name="Picture 3" descr="fon копия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6804" cy="4763"/>
            </a:xfrm>
            <a:prstGeom prst="rect">
              <a:avLst/>
            </a:prstGeom>
            <a:noFill/>
          </p:spPr>
        </p:pic>
        <p:graphicFrame>
          <p:nvGraphicFramePr>
            <p:cNvPr id="333828" name="Object 4"/>
            <p:cNvGraphicFramePr>
              <a:graphicFrameLocks noChangeAspect="1"/>
            </p:cNvGraphicFramePr>
            <p:nvPr/>
          </p:nvGraphicFramePr>
          <p:xfrm>
            <a:off x="45" y="4196"/>
            <a:ext cx="862" cy="516"/>
          </p:xfrm>
          <a:graphic>
            <a:graphicData uri="http://schemas.openxmlformats.org/presentationml/2006/ole">
              <p:oleObj spid="_x0000_s333828" name="CorelDRAW" r:id="rId4" imgW="1097758" imgH="657096" progId="CorelDRAW.Graphic.14">
                <p:embed/>
              </p:oleObj>
            </a:graphicData>
          </a:graphic>
        </p:graphicFrame>
      </p:grpSp>
      <p:sp>
        <p:nvSpPr>
          <p:cNvPr id="333829" name="Rectangle 5"/>
          <p:cNvSpPr>
            <a:spLocks noChangeArrowheads="1"/>
          </p:cNvSpPr>
          <p:nvPr/>
        </p:nvSpPr>
        <p:spPr bwMode="auto">
          <a:xfrm>
            <a:off x="4791075" y="36718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000"/>
              <a:t/>
            </a:r>
            <a:br>
              <a:rPr lang="ru-RU" sz="1000"/>
            </a:br>
            <a:endParaRPr lang="ru-RU" sz="1800"/>
          </a:p>
        </p:txBody>
      </p:sp>
      <p:sp>
        <p:nvSpPr>
          <p:cNvPr id="333830" name="Rectangle 6"/>
          <p:cNvSpPr>
            <a:spLocks noChangeArrowheads="1"/>
          </p:cNvSpPr>
          <p:nvPr/>
        </p:nvSpPr>
        <p:spPr bwMode="auto">
          <a:xfrm>
            <a:off x="936625" y="3062288"/>
            <a:ext cx="9648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/>
            <a:endParaRPr lang="ru-RU" sz="2800"/>
          </a:p>
        </p:txBody>
      </p:sp>
      <p:sp>
        <p:nvSpPr>
          <p:cNvPr id="333831" name="Rectangle 7"/>
          <p:cNvSpPr>
            <a:spLocks noChangeArrowheads="1"/>
          </p:cNvSpPr>
          <p:nvPr/>
        </p:nvSpPr>
        <p:spPr bwMode="auto">
          <a:xfrm>
            <a:off x="287338" y="3582988"/>
            <a:ext cx="105140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>
                <a:solidFill>
                  <a:srgbClr val="000000"/>
                </a:solidFill>
              </a:rPr>
              <a:t>	</a:t>
            </a: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333832" name="Rectangle 8"/>
          <p:cNvSpPr>
            <a:spLocks noChangeArrowheads="1"/>
          </p:cNvSpPr>
          <p:nvPr/>
        </p:nvSpPr>
        <p:spPr bwMode="auto">
          <a:xfrm>
            <a:off x="792163" y="1836738"/>
            <a:ext cx="10801350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 i="1">
                <a:solidFill>
                  <a:srgbClr val="000000"/>
                </a:solidFill>
              </a:rPr>
              <a:t>	Ключевым вопросом</a:t>
            </a:r>
            <a:r>
              <a:rPr lang="ru-RU" sz="2800">
                <a:solidFill>
                  <a:srgbClr val="000000"/>
                </a:solidFill>
              </a:rPr>
              <a:t> проектирования новых Государственных образовательных стандартов является </a:t>
            </a:r>
            <a:r>
              <a:rPr lang="ru-RU" sz="2800" b="1">
                <a:solidFill>
                  <a:srgbClr val="000000"/>
                </a:solidFill>
              </a:rPr>
              <a:t>разработка требований к результатам освоения образовательных программ</a:t>
            </a:r>
            <a:r>
              <a:rPr lang="ru-RU" sz="2800">
                <a:solidFill>
                  <a:srgbClr val="000000"/>
                </a:solidFill>
              </a:rPr>
              <a:t> - модели выпускника соответствующего уровня по направлению подготовки (специальности) высшего профессионального образования. </a:t>
            </a:r>
          </a:p>
          <a:p>
            <a:r>
              <a:rPr lang="ru-RU" sz="2800">
                <a:solidFill>
                  <a:srgbClr val="000000"/>
                </a:solidFill>
              </a:rPr>
              <a:t>Это стимулировало в академической среде Кыргызстана поиски научно-обоснованных, современных методов построения модели выпускника.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139A-D811-4B60-BC30-0CAC0980FF67}" type="slidenum">
              <a:rPr lang="ru-RU"/>
              <a:pPr/>
              <a:t>24</a:t>
            </a:fld>
            <a:endParaRPr lang="ru-RU"/>
          </a:p>
        </p:txBody>
      </p:sp>
      <p:grpSp>
        <p:nvGrpSpPr>
          <p:cNvPr id="334850" name="Group 2"/>
          <p:cNvGrpSpPr>
            <a:grpSpLocks/>
          </p:cNvGrpSpPr>
          <p:nvPr/>
        </p:nvGrpSpPr>
        <p:grpSpPr bwMode="auto">
          <a:xfrm>
            <a:off x="-28575" y="0"/>
            <a:ext cx="10829925" cy="7597775"/>
            <a:chOff x="0" y="0"/>
            <a:chExt cx="6804" cy="4763"/>
          </a:xfrm>
        </p:grpSpPr>
        <p:pic>
          <p:nvPicPr>
            <p:cNvPr id="334851" name="Picture 3" descr="fon копия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6804" cy="4763"/>
            </a:xfrm>
            <a:prstGeom prst="rect">
              <a:avLst/>
            </a:prstGeom>
            <a:noFill/>
          </p:spPr>
        </p:pic>
        <p:graphicFrame>
          <p:nvGraphicFramePr>
            <p:cNvPr id="334852" name="Object 4"/>
            <p:cNvGraphicFramePr>
              <a:graphicFrameLocks noChangeAspect="1"/>
            </p:cNvGraphicFramePr>
            <p:nvPr/>
          </p:nvGraphicFramePr>
          <p:xfrm>
            <a:off x="45" y="4196"/>
            <a:ext cx="862" cy="516"/>
          </p:xfrm>
          <a:graphic>
            <a:graphicData uri="http://schemas.openxmlformats.org/presentationml/2006/ole">
              <p:oleObj spid="_x0000_s334852" name="CorelDRAW" r:id="rId4" imgW="1097758" imgH="657096" progId="CorelDRAW.Graphic.14">
                <p:embed/>
              </p:oleObj>
            </a:graphicData>
          </a:graphic>
        </p:graphicFrame>
      </p:grpSp>
      <p:sp>
        <p:nvSpPr>
          <p:cNvPr id="334853" name="Rectangle 5"/>
          <p:cNvSpPr>
            <a:spLocks noChangeArrowheads="1"/>
          </p:cNvSpPr>
          <p:nvPr/>
        </p:nvSpPr>
        <p:spPr bwMode="auto">
          <a:xfrm>
            <a:off x="4791075" y="36718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000"/>
              <a:t/>
            </a:r>
            <a:br>
              <a:rPr lang="ru-RU" sz="1000"/>
            </a:br>
            <a:endParaRPr lang="ru-RU" sz="1800"/>
          </a:p>
        </p:txBody>
      </p:sp>
      <p:sp>
        <p:nvSpPr>
          <p:cNvPr id="334854" name="Rectangle 6"/>
          <p:cNvSpPr>
            <a:spLocks noChangeArrowheads="1"/>
          </p:cNvSpPr>
          <p:nvPr/>
        </p:nvSpPr>
        <p:spPr bwMode="auto">
          <a:xfrm>
            <a:off x="936625" y="3062288"/>
            <a:ext cx="9648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/>
            <a:endParaRPr lang="ru-RU" sz="2800"/>
          </a:p>
        </p:txBody>
      </p:sp>
      <p:sp>
        <p:nvSpPr>
          <p:cNvPr id="334855" name="Rectangle 7"/>
          <p:cNvSpPr>
            <a:spLocks noChangeArrowheads="1"/>
          </p:cNvSpPr>
          <p:nvPr/>
        </p:nvSpPr>
        <p:spPr bwMode="auto">
          <a:xfrm>
            <a:off x="287338" y="3582988"/>
            <a:ext cx="105140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>
                <a:solidFill>
                  <a:srgbClr val="000000"/>
                </a:solidFill>
              </a:rPr>
              <a:t>	</a:t>
            </a: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334856" name="Rectangle 8"/>
          <p:cNvSpPr>
            <a:spLocks noChangeArrowheads="1"/>
          </p:cNvSpPr>
          <p:nvPr/>
        </p:nvSpPr>
        <p:spPr bwMode="auto">
          <a:xfrm>
            <a:off x="0" y="1557338"/>
            <a:ext cx="10801350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>
                <a:solidFill>
                  <a:srgbClr val="000000"/>
                </a:solidFill>
              </a:rPr>
              <a:t>Стандарты третьего поколения </a:t>
            </a:r>
            <a:r>
              <a:rPr lang="ru-RU" sz="2800" b="1">
                <a:solidFill>
                  <a:srgbClr val="000000"/>
                </a:solidFill>
              </a:rPr>
              <a:t>компетентностного формата</a:t>
            </a:r>
            <a:r>
              <a:rPr lang="ru-RU" sz="2800">
                <a:solidFill>
                  <a:srgbClr val="000000"/>
                </a:solidFill>
              </a:rPr>
              <a:t> в Кыргызской Республике  </a:t>
            </a:r>
          </a:p>
          <a:p>
            <a:pPr algn="ctr"/>
            <a:r>
              <a:rPr lang="ru-RU" sz="2800">
                <a:solidFill>
                  <a:srgbClr val="000000"/>
                </a:solidFill>
              </a:rPr>
              <a:t>должны внедрятся с сентября 2011 года. </a:t>
            </a:r>
          </a:p>
          <a:p>
            <a:pPr algn="ctr"/>
            <a:endParaRPr lang="ru-RU" sz="2800">
              <a:solidFill>
                <a:srgbClr val="000000"/>
              </a:solidFill>
            </a:endParaRPr>
          </a:p>
          <a:p>
            <a:pPr algn="ctr"/>
            <a:r>
              <a:rPr lang="ru-RU" sz="2800">
                <a:solidFill>
                  <a:srgbClr val="000000"/>
                </a:solidFill>
              </a:rPr>
              <a:t>Данные стандарты будут ориентированы на реализацию новой образовательной парадигмы, предусматривающей развитие творческого потенциала личности, профессиональных качеств, способностей адаптироваться в быстро изменяющемся мире.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DEB6-2B8B-426C-8A6F-BBED74971CBC}" type="slidenum">
              <a:rPr lang="ru-RU"/>
              <a:pPr/>
              <a:t>25</a:t>
            </a:fld>
            <a:endParaRPr lang="ru-RU"/>
          </a:p>
        </p:txBody>
      </p:sp>
      <p:grpSp>
        <p:nvGrpSpPr>
          <p:cNvPr id="287750" name="Group 6"/>
          <p:cNvGrpSpPr>
            <a:grpSpLocks/>
          </p:cNvGrpSpPr>
          <p:nvPr/>
        </p:nvGrpSpPr>
        <p:grpSpPr bwMode="auto">
          <a:xfrm>
            <a:off x="0" y="0"/>
            <a:ext cx="10801350" cy="7561263"/>
            <a:chOff x="0" y="0"/>
            <a:chExt cx="6804" cy="4763"/>
          </a:xfrm>
        </p:grpSpPr>
        <p:pic>
          <p:nvPicPr>
            <p:cNvPr id="287747" name="Picture 3" descr="fon копия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6804" cy="4763"/>
            </a:xfrm>
            <a:prstGeom prst="rect">
              <a:avLst/>
            </a:prstGeom>
            <a:noFill/>
          </p:spPr>
        </p:pic>
        <p:graphicFrame>
          <p:nvGraphicFramePr>
            <p:cNvPr id="287748" name="Object 4"/>
            <p:cNvGraphicFramePr>
              <a:graphicFrameLocks noChangeAspect="1"/>
            </p:cNvGraphicFramePr>
            <p:nvPr/>
          </p:nvGraphicFramePr>
          <p:xfrm>
            <a:off x="45" y="4196"/>
            <a:ext cx="862" cy="516"/>
          </p:xfrm>
          <a:graphic>
            <a:graphicData uri="http://schemas.openxmlformats.org/presentationml/2006/ole">
              <p:oleObj spid="_x0000_s287748" name="CorelDRAW" r:id="rId4" imgW="1097758" imgH="657096" progId="CorelDRAW.Graphic.14">
                <p:embed/>
              </p:oleObj>
            </a:graphicData>
          </a:graphic>
        </p:graphicFrame>
      </p:grpSp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3027363"/>
            <a:ext cx="9721850" cy="1257300"/>
          </a:xfrm>
          <a:noFill/>
          <a:ln/>
        </p:spPr>
        <p:txBody>
          <a:bodyPr/>
          <a:lstStyle/>
          <a:p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7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8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9E30-89F0-4DA0-A76E-A406344E7CB9}" type="slidenum">
              <a:rPr lang="ru-RU"/>
              <a:pPr/>
              <a:t>3</a:t>
            </a:fld>
            <a:endParaRPr lang="ru-RU"/>
          </a:p>
        </p:txBody>
      </p:sp>
      <p:grpSp>
        <p:nvGrpSpPr>
          <p:cNvPr id="312322" name="Group 2"/>
          <p:cNvGrpSpPr>
            <a:grpSpLocks/>
          </p:cNvGrpSpPr>
          <p:nvPr/>
        </p:nvGrpSpPr>
        <p:grpSpPr bwMode="auto">
          <a:xfrm>
            <a:off x="-28575" y="0"/>
            <a:ext cx="10829925" cy="7597775"/>
            <a:chOff x="0" y="0"/>
            <a:chExt cx="6804" cy="4763"/>
          </a:xfrm>
        </p:grpSpPr>
        <p:pic>
          <p:nvPicPr>
            <p:cNvPr id="312323" name="Picture 3" descr="fon копия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6804" cy="4763"/>
            </a:xfrm>
            <a:prstGeom prst="rect">
              <a:avLst/>
            </a:prstGeom>
            <a:noFill/>
          </p:spPr>
        </p:pic>
        <p:graphicFrame>
          <p:nvGraphicFramePr>
            <p:cNvPr id="312324" name="Object 4"/>
            <p:cNvGraphicFramePr>
              <a:graphicFrameLocks noChangeAspect="1"/>
            </p:cNvGraphicFramePr>
            <p:nvPr/>
          </p:nvGraphicFramePr>
          <p:xfrm>
            <a:off x="45" y="4196"/>
            <a:ext cx="862" cy="516"/>
          </p:xfrm>
          <a:graphic>
            <a:graphicData uri="http://schemas.openxmlformats.org/presentationml/2006/ole">
              <p:oleObj spid="_x0000_s312324" name="CorelDRAW" r:id="rId4" imgW="1097758" imgH="657096" progId="CorelDRAW.Graphic.14">
                <p:embed/>
              </p:oleObj>
            </a:graphicData>
          </a:graphic>
        </p:graphicFrame>
      </p:grpSp>
      <p:sp>
        <p:nvSpPr>
          <p:cNvPr id="312325" name="Rectangle 5"/>
          <p:cNvSpPr>
            <a:spLocks noChangeArrowheads="1"/>
          </p:cNvSpPr>
          <p:nvPr/>
        </p:nvSpPr>
        <p:spPr bwMode="auto">
          <a:xfrm>
            <a:off x="4791075" y="36718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000"/>
              <a:t/>
            </a:r>
            <a:br>
              <a:rPr lang="ru-RU" sz="1000"/>
            </a:br>
            <a:endParaRPr lang="ru-RU" sz="1800"/>
          </a:p>
        </p:txBody>
      </p:sp>
      <p:sp>
        <p:nvSpPr>
          <p:cNvPr id="312326" name="Rectangle 6"/>
          <p:cNvSpPr>
            <a:spLocks noChangeArrowheads="1"/>
          </p:cNvSpPr>
          <p:nvPr/>
        </p:nvSpPr>
        <p:spPr bwMode="auto">
          <a:xfrm>
            <a:off x="4965700" y="36718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000"/>
              <a:t/>
            </a:r>
            <a:br>
              <a:rPr lang="ru-RU" sz="1000"/>
            </a:br>
            <a:endParaRPr lang="ru-RU" sz="1800"/>
          </a:p>
        </p:txBody>
      </p:sp>
      <p:sp>
        <p:nvSpPr>
          <p:cNvPr id="312327" name="Rectangle 7"/>
          <p:cNvSpPr>
            <a:spLocks noChangeArrowheads="1"/>
          </p:cNvSpPr>
          <p:nvPr/>
        </p:nvSpPr>
        <p:spPr bwMode="auto">
          <a:xfrm>
            <a:off x="936625" y="1506538"/>
            <a:ext cx="964882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800">
                <a:solidFill>
                  <a:srgbClr val="000000"/>
                </a:solidFill>
              </a:rPr>
              <a:t>Выполнение государственных образовательных стандартов (ГОС) для основных образовательных программ </a:t>
            </a:r>
            <a:r>
              <a:rPr lang="ru-RU" sz="2800" b="1">
                <a:solidFill>
                  <a:srgbClr val="000000"/>
                </a:solidFill>
              </a:rPr>
              <a:t>является обязательным</a:t>
            </a:r>
            <a:r>
              <a:rPr lang="ru-RU" sz="2800">
                <a:solidFill>
                  <a:srgbClr val="000000"/>
                </a:solidFill>
              </a:rPr>
              <a:t> для всех видов образовательных учреждений вне зависимости от форм получения образования.</a:t>
            </a:r>
          </a:p>
          <a:p>
            <a:pPr algn="just"/>
            <a:r>
              <a:rPr lang="ru-RU" sz="2800">
                <a:solidFill>
                  <a:srgbClr val="000000"/>
                </a:solidFill>
              </a:rPr>
              <a:t>В настоящее время в системе высшего профессионального образования (ВПО) Кыргызской Республики действуют </a:t>
            </a:r>
            <a:r>
              <a:rPr lang="ru-RU" sz="2800" b="1">
                <a:solidFill>
                  <a:srgbClr val="000000"/>
                </a:solidFill>
              </a:rPr>
              <a:t>70 стандартов</a:t>
            </a:r>
            <a:r>
              <a:rPr lang="ru-RU" sz="2800">
                <a:solidFill>
                  <a:srgbClr val="000000"/>
                </a:solidFill>
              </a:rPr>
              <a:t> подготовки </a:t>
            </a:r>
            <a:r>
              <a:rPr lang="ru-RU" sz="2800" b="1">
                <a:solidFill>
                  <a:srgbClr val="000000"/>
                </a:solidFill>
              </a:rPr>
              <a:t>бакалавров и магистров</a:t>
            </a:r>
            <a:r>
              <a:rPr lang="ru-RU" sz="2800">
                <a:solidFill>
                  <a:srgbClr val="000000"/>
                </a:solidFill>
              </a:rPr>
              <a:t>, около </a:t>
            </a:r>
            <a:r>
              <a:rPr lang="ru-RU" sz="2800" b="1">
                <a:solidFill>
                  <a:srgbClr val="000000"/>
                </a:solidFill>
              </a:rPr>
              <a:t>200 стандартов</a:t>
            </a:r>
            <a:r>
              <a:rPr lang="ru-RU" sz="2800">
                <a:solidFill>
                  <a:srgbClr val="000000"/>
                </a:solidFill>
              </a:rPr>
              <a:t> подготовки </a:t>
            </a:r>
            <a:r>
              <a:rPr lang="ru-RU" sz="2800" b="1">
                <a:solidFill>
                  <a:srgbClr val="000000"/>
                </a:solidFill>
              </a:rPr>
              <a:t>специалистов</a:t>
            </a:r>
            <a:r>
              <a:rPr lang="ru-RU" sz="2800">
                <a:solidFill>
                  <a:srgbClr val="000000"/>
                </a:solidFill>
              </a:rPr>
              <a:t>.</a:t>
            </a:r>
            <a:r>
              <a:rPr lang="ru-RU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00389-FB60-41C5-B450-D41233F89974}" type="slidenum">
              <a:rPr lang="ru-RU"/>
              <a:pPr/>
              <a:t>4</a:t>
            </a:fld>
            <a:endParaRPr lang="ru-RU"/>
          </a:p>
        </p:txBody>
      </p:sp>
      <p:grpSp>
        <p:nvGrpSpPr>
          <p:cNvPr id="313346" name="Group 2"/>
          <p:cNvGrpSpPr>
            <a:grpSpLocks/>
          </p:cNvGrpSpPr>
          <p:nvPr/>
        </p:nvGrpSpPr>
        <p:grpSpPr bwMode="auto">
          <a:xfrm>
            <a:off x="-28575" y="0"/>
            <a:ext cx="10829925" cy="7597775"/>
            <a:chOff x="0" y="0"/>
            <a:chExt cx="6804" cy="4763"/>
          </a:xfrm>
        </p:grpSpPr>
        <p:pic>
          <p:nvPicPr>
            <p:cNvPr id="313347" name="Picture 3" descr="fon копия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6804" cy="4763"/>
            </a:xfrm>
            <a:prstGeom prst="rect">
              <a:avLst/>
            </a:prstGeom>
            <a:noFill/>
          </p:spPr>
        </p:pic>
        <p:graphicFrame>
          <p:nvGraphicFramePr>
            <p:cNvPr id="313348" name="Object 4"/>
            <p:cNvGraphicFramePr>
              <a:graphicFrameLocks noChangeAspect="1"/>
            </p:cNvGraphicFramePr>
            <p:nvPr/>
          </p:nvGraphicFramePr>
          <p:xfrm>
            <a:off x="45" y="4196"/>
            <a:ext cx="862" cy="516"/>
          </p:xfrm>
          <a:graphic>
            <a:graphicData uri="http://schemas.openxmlformats.org/presentationml/2006/ole">
              <p:oleObj spid="_x0000_s313348" name="CorelDRAW" r:id="rId4" imgW="1097758" imgH="657096" progId="CorelDRAW.Graphic.14">
                <p:embed/>
              </p:oleObj>
            </a:graphicData>
          </a:graphic>
        </p:graphicFrame>
      </p:grpSp>
      <p:sp>
        <p:nvSpPr>
          <p:cNvPr id="313349" name="Rectangle 5"/>
          <p:cNvSpPr>
            <a:spLocks noChangeArrowheads="1"/>
          </p:cNvSpPr>
          <p:nvPr/>
        </p:nvSpPr>
        <p:spPr bwMode="auto">
          <a:xfrm>
            <a:off x="4791075" y="36718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000"/>
              <a:t/>
            </a:r>
            <a:br>
              <a:rPr lang="ru-RU" sz="1000"/>
            </a:br>
            <a:endParaRPr lang="ru-RU" sz="1800"/>
          </a:p>
        </p:txBody>
      </p:sp>
      <p:sp>
        <p:nvSpPr>
          <p:cNvPr id="313350" name="Rectangle 6"/>
          <p:cNvSpPr>
            <a:spLocks noChangeArrowheads="1"/>
          </p:cNvSpPr>
          <p:nvPr/>
        </p:nvSpPr>
        <p:spPr bwMode="auto">
          <a:xfrm>
            <a:off x="4965700" y="36718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000"/>
              <a:t/>
            </a:r>
            <a:br>
              <a:rPr lang="ru-RU" sz="1000"/>
            </a:br>
            <a:endParaRPr lang="ru-RU" sz="1800"/>
          </a:p>
        </p:txBody>
      </p:sp>
      <p:sp>
        <p:nvSpPr>
          <p:cNvPr id="313351" name="Rectangle 7"/>
          <p:cNvSpPr>
            <a:spLocks noChangeArrowheads="1"/>
          </p:cNvSpPr>
          <p:nvPr/>
        </p:nvSpPr>
        <p:spPr bwMode="auto">
          <a:xfrm>
            <a:off x="936625" y="450850"/>
            <a:ext cx="9648825" cy="5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/>
            <a:r>
              <a:rPr lang="ru-RU" sz="3000" b="1">
                <a:solidFill>
                  <a:srgbClr val="000000"/>
                </a:solidFill>
              </a:rPr>
              <a:t>Структура ВПО представляет собой </a:t>
            </a:r>
          </a:p>
          <a:p>
            <a:pPr marL="342900" indent="-342900" algn="ctr"/>
            <a:r>
              <a:rPr lang="ru-RU" sz="3000" b="1">
                <a:solidFill>
                  <a:srgbClr val="000000"/>
                </a:solidFill>
              </a:rPr>
              <a:t>следующие уровни:</a:t>
            </a:r>
          </a:p>
          <a:p>
            <a:pPr marL="342900" indent="-342900" algn="ctr"/>
            <a:endParaRPr lang="ru-RU" sz="3000" b="1">
              <a:solidFill>
                <a:srgbClr val="000000"/>
              </a:solidFill>
            </a:endParaRPr>
          </a:p>
          <a:p>
            <a:pPr marL="342900" indent="-342900">
              <a:buFontTx/>
              <a:buChar char="•"/>
            </a:pPr>
            <a:r>
              <a:rPr lang="ru-RU" sz="2800">
                <a:solidFill>
                  <a:srgbClr val="000000"/>
                </a:solidFill>
              </a:rPr>
              <a:t>базовое высшее профессиональное образование с выдачей диплома и присвоением академической степени </a:t>
            </a:r>
            <a:r>
              <a:rPr lang="ru-RU" sz="2800" b="1">
                <a:solidFill>
                  <a:srgbClr val="000000"/>
                </a:solidFill>
              </a:rPr>
              <a:t>«бакалавр»</a:t>
            </a:r>
            <a:r>
              <a:rPr lang="ru-RU" sz="2800">
                <a:solidFill>
                  <a:srgbClr val="000000"/>
                </a:solidFill>
              </a:rPr>
              <a:t>;</a:t>
            </a:r>
          </a:p>
          <a:p>
            <a:pPr marL="342900" indent="-342900">
              <a:buFontTx/>
              <a:buChar char="•"/>
            </a:pPr>
            <a:r>
              <a:rPr lang="ru-RU" sz="2800">
                <a:solidFill>
                  <a:srgbClr val="000000"/>
                </a:solidFill>
              </a:rPr>
              <a:t>полное высшее профессиональное образование с выдачей диплома и присвоением академической степени </a:t>
            </a:r>
            <a:r>
              <a:rPr lang="ru-RU" sz="2800" b="1">
                <a:solidFill>
                  <a:srgbClr val="000000"/>
                </a:solidFill>
              </a:rPr>
              <a:t>«магистр»</a:t>
            </a:r>
            <a:r>
              <a:rPr lang="ru-RU" sz="2800">
                <a:solidFill>
                  <a:srgbClr val="000000"/>
                </a:solidFill>
              </a:rPr>
              <a:t>;</a:t>
            </a:r>
          </a:p>
          <a:p>
            <a:pPr marL="342900" indent="-342900">
              <a:buFontTx/>
              <a:buChar char="•"/>
            </a:pPr>
            <a:r>
              <a:rPr lang="ru-RU" sz="2800">
                <a:solidFill>
                  <a:srgbClr val="000000"/>
                </a:solidFill>
              </a:rPr>
              <a:t>полное высшее профессиональное образование с выдачей диплома и присвоением квалификационной степени (квалификации) </a:t>
            </a:r>
            <a:r>
              <a:rPr lang="ru-RU" sz="2800" b="1">
                <a:solidFill>
                  <a:srgbClr val="000000"/>
                </a:solidFill>
              </a:rPr>
              <a:t>«специалист».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5124-C4F8-49C3-B723-9BB7B8E3A0D2}" type="slidenum">
              <a:rPr lang="ru-RU"/>
              <a:pPr/>
              <a:t>5</a:t>
            </a:fld>
            <a:endParaRPr lang="ru-RU"/>
          </a:p>
        </p:txBody>
      </p:sp>
      <p:grpSp>
        <p:nvGrpSpPr>
          <p:cNvPr id="314370" name="Group 2"/>
          <p:cNvGrpSpPr>
            <a:grpSpLocks/>
          </p:cNvGrpSpPr>
          <p:nvPr/>
        </p:nvGrpSpPr>
        <p:grpSpPr bwMode="auto">
          <a:xfrm>
            <a:off x="-28575" y="0"/>
            <a:ext cx="10829925" cy="7597775"/>
            <a:chOff x="0" y="0"/>
            <a:chExt cx="6804" cy="4763"/>
          </a:xfrm>
        </p:grpSpPr>
        <p:pic>
          <p:nvPicPr>
            <p:cNvPr id="314371" name="Picture 3" descr="fon копия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6804" cy="4763"/>
            </a:xfrm>
            <a:prstGeom prst="rect">
              <a:avLst/>
            </a:prstGeom>
            <a:noFill/>
          </p:spPr>
        </p:pic>
        <p:graphicFrame>
          <p:nvGraphicFramePr>
            <p:cNvPr id="314372" name="Object 4"/>
            <p:cNvGraphicFramePr>
              <a:graphicFrameLocks noChangeAspect="1"/>
            </p:cNvGraphicFramePr>
            <p:nvPr/>
          </p:nvGraphicFramePr>
          <p:xfrm>
            <a:off x="45" y="4196"/>
            <a:ext cx="862" cy="516"/>
          </p:xfrm>
          <a:graphic>
            <a:graphicData uri="http://schemas.openxmlformats.org/presentationml/2006/ole">
              <p:oleObj spid="_x0000_s314372" name="CorelDRAW" r:id="rId4" imgW="1097758" imgH="657096" progId="CorelDRAW.Graphic.14">
                <p:embed/>
              </p:oleObj>
            </a:graphicData>
          </a:graphic>
        </p:graphicFrame>
      </p:grpSp>
      <p:sp>
        <p:nvSpPr>
          <p:cNvPr id="314373" name="Rectangle 5"/>
          <p:cNvSpPr>
            <a:spLocks noChangeArrowheads="1"/>
          </p:cNvSpPr>
          <p:nvPr/>
        </p:nvSpPr>
        <p:spPr bwMode="auto">
          <a:xfrm>
            <a:off x="4791075" y="36718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000"/>
              <a:t/>
            </a:r>
            <a:br>
              <a:rPr lang="ru-RU" sz="1000"/>
            </a:br>
            <a:endParaRPr lang="ru-RU" sz="1800"/>
          </a:p>
        </p:txBody>
      </p:sp>
      <p:sp>
        <p:nvSpPr>
          <p:cNvPr id="314374" name="Rectangle 6"/>
          <p:cNvSpPr>
            <a:spLocks noChangeArrowheads="1"/>
          </p:cNvSpPr>
          <p:nvPr/>
        </p:nvSpPr>
        <p:spPr bwMode="auto">
          <a:xfrm>
            <a:off x="4965700" y="36718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000"/>
              <a:t/>
            </a:r>
            <a:br>
              <a:rPr lang="ru-RU" sz="1000"/>
            </a:br>
            <a:endParaRPr lang="ru-RU" sz="1800"/>
          </a:p>
        </p:txBody>
      </p:sp>
      <p:sp>
        <p:nvSpPr>
          <p:cNvPr id="314375" name="Rectangle 7"/>
          <p:cNvSpPr>
            <a:spLocks noChangeArrowheads="1"/>
          </p:cNvSpPr>
          <p:nvPr/>
        </p:nvSpPr>
        <p:spPr bwMode="auto">
          <a:xfrm>
            <a:off x="936625" y="236538"/>
            <a:ext cx="9648825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/>
            <a:r>
              <a:rPr lang="ru-RU" sz="2800">
                <a:solidFill>
                  <a:srgbClr val="000000"/>
                </a:solidFill>
              </a:rPr>
              <a:t>Органом, осуществляющим </a:t>
            </a:r>
            <a:r>
              <a:rPr lang="ru-RU" sz="2800" b="1" i="1">
                <a:solidFill>
                  <a:srgbClr val="000000"/>
                </a:solidFill>
              </a:rPr>
              <a:t>руководство разработкой</a:t>
            </a:r>
            <a:r>
              <a:rPr lang="ru-RU" sz="2800">
                <a:solidFill>
                  <a:srgbClr val="000000"/>
                </a:solidFill>
              </a:rPr>
              <a:t> образовательных стандартов и их </a:t>
            </a:r>
            <a:r>
              <a:rPr lang="ru-RU" sz="2800" b="1" i="1">
                <a:solidFill>
                  <a:srgbClr val="000000"/>
                </a:solidFill>
              </a:rPr>
              <a:t>утверждение</a:t>
            </a:r>
            <a:r>
              <a:rPr lang="ru-RU" sz="2800">
                <a:solidFill>
                  <a:srgbClr val="000000"/>
                </a:solidFill>
              </a:rPr>
              <a:t>, является </a:t>
            </a:r>
            <a:r>
              <a:rPr lang="ru-RU" sz="2800" b="1">
                <a:solidFill>
                  <a:srgbClr val="000000"/>
                </a:solidFill>
              </a:rPr>
              <a:t>Министерство образования и науки Кыргызской Республики</a:t>
            </a:r>
            <a:r>
              <a:rPr lang="ru-RU" sz="2800">
                <a:solidFill>
                  <a:srgbClr val="000000"/>
                </a:solidFill>
              </a:rPr>
              <a:t>. </a:t>
            </a:r>
          </a:p>
          <a:p>
            <a:pPr marL="342900" indent="-342900" algn="ctr"/>
            <a:endParaRPr lang="ru-RU" sz="2800">
              <a:solidFill>
                <a:srgbClr val="000000"/>
              </a:solidFill>
            </a:endParaRPr>
          </a:p>
          <a:p>
            <a:pPr marL="342900" indent="-342900" algn="ctr"/>
            <a:r>
              <a:rPr lang="ru-RU" sz="2800">
                <a:solidFill>
                  <a:srgbClr val="000000"/>
                </a:solidFill>
              </a:rPr>
              <a:t>Для разработки стандартов при Министерстве образования созданы </a:t>
            </a:r>
            <a:r>
              <a:rPr lang="ru-RU" sz="2800" b="1">
                <a:solidFill>
                  <a:srgbClr val="000000"/>
                </a:solidFill>
              </a:rPr>
              <a:t>учебно-методические объединения (УМО)</a:t>
            </a:r>
            <a:r>
              <a:rPr lang="ru-RU" sz="2800">
                <a:solidFill>
                  <a:srgbClr val="000000"/>
                </a:solidFill>
              </a:rPr>
              <a:t> на базе ведущих вузов, которые  включают в свой состав представителей других вузов, предприятий и рынка труда. </a:t>
            </a:r>
          </a:p>
          <a:p>
            <a:pPr marL="342900" indent="-342900" algn="ctr"/>
            <a:endParaRPr lang="ru-RU" sz="2800">
              <a:solidFill>
                <a:srgbClr val="000000"/>
              </a:solidFill>
            </a:endParaRPr>
          </a:p>
          <a:p>
            <a:pPr marL="342900" indent="-342900" algn="ctr"/>
            <a:r>
              <a:rPr lang="ru-RU" sz="2800" b="1" i="1">
                <a:solidFill>
                  <a:srgbClr val="000000"/>
                </a:solidFill>
              </a:rPr>
              <a:t>Экспертиза проектов стандартов</a:t>
            </a:r>
            <a:r>
              <a:rPr lang="ru-RU" sz="2800">
                <a:solidFill>
                  <a:srgbClr val="000000"/>
                </a:solidFill>
              </a:rPr>
              <a:t> осуществляется </a:t>
            </a:r>
            <a:r>
              <a:rPr lang="ru-RU" sz="2800" b="1">
                <a:solidFill>
                  <a:srgbClr val="000000"/>
                </a:solidFill>
              </a:rPr>
              <a:t>межведомственным экспертным советом при Министерстве образования и науки</a:t>
            </a:r>
            <a:r>
              <a:rPr lang="ru-RU" sz="2800">
                <a:solidFill>
                  <a:srgbClr val="000000"/>
                </a:solidFill>
              </a:rPr>
              <a:t>, в который входят представители министерств и ведомств соответствующих отраслей  экономики.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B594-0684-4DD8-A808-944DE7EFF1F1}" type="slidenum">
              <a:rPr lang="ru-RU"/>
              <a:pPr/>
              <a:t>6</a:t>
            </a:fld>
            <a:endParaRPr lang="ru-RU"/>
          </a:p>
        </p:txBody>
      </p:sp>
      <p:grpSp>
        <p:nvGrpSpPr>
          <p:cNvPr id="324610" name="Group 2"/>
          <p:cNvGrpSpPr>
            <a:grpSpLocks/>
          </p:cNvGrpSpPr>
          <p:nvPr/>
        </p:nvGrpSpPr>
        <p:grpSpPr bwMode="auto">
          <a:xfrm>
            <a:off x="-28575" y="0"/>
            <a:ext cx="10829925" cy="7597775"/>
            <a:chOff x="0" y="0"/>
            <a:chExt cx="6804" cy="4763"/>
          </a:xfrm>
        </p:grpSpPr>
        <p:pic>
          <p:nvPicPr>
            <p:cNvPr id="324611" name="Picture 3" descr="fon копия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6804" cy="4763"/>
            </a:xfrm>
            <a:prstGeom prst="rect">
              <a:avLst/>
            </a:prstGeom>
            <a:noFill/>
          </p:spPr>
        </p:pic>
        <p:graphicFrame>
          <p:nvGraphicFramePr>
            <p:cNvPr id="324612" name="Object 4"/>
            <p:cNvGraphicFramePr>
              <a:graphicFrameLocks noChangeAspect="1"/>
            </p:cNvGraphicFramePr>
            <p:nvPr/>
          </p:nvGraphicFramePr>
          <p:xfrm>
            <a:off x="45" y="4196"/>
            <a:ext cx="862" cy="516"/>
          </p:xfrm>
          <a:graphic>
            <a:graphicData uri="http://schemas.openxmlformats.org/presentationml/2006/ole">
              <p:oleObj spid="_x0000_s324612" name="CorelDRAW" r:id="rId4" imgW="1097758" imgH="657096" progId="CorelDRAW.Graphic.14">
                <p:embed/>
              </p:oleObj>
            </a:graphicData>
          </a:graphic>
        </p:graphicFrame>
      </p:grpSp>
      <p:sp>
        <p:nvSpPr>
          <p:cNvPr id="324613" name="Rectangle 5"/>
          <p:cNvSpPr>
            <a:spLocks noChangeArrowheads="1"/>
          </p:cNvSpPr>
          <p:nvPr/>
        </p:nvSpPr>
        <p:spPr bwMode="auto">
          <a:xfrm>
            <a:off x="4791075" y="36718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000"/>
              <a:t/>
            </a:r>
            <a:br>
              <a:rPr lang="ru-RU" sz="1000"/>
            </a:br>
            <a:endParaRPr lang="ru-RU" sz="1800"/>
          </a:p>
        </p:txBody>
      </p:sp>
      <p:sp>
        <p:nvSpPr>
          <p:cNvPr id="324614" name="Rectangle 6"/>
          <p:cNvSpPr>
            <a:spLocks noChangeArrowheads="1"/>
          </p:cNvSpPr>
          <p:nvPr/>
        </p:nvSpPr>
        <p:spPr bwMode="auto">
          <a:xfrm>
            <a:off x="936625" y="3062288"/>
            <a:ext cx="9648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/>
            <a:endParaRPr lang="ru-RU" sz="2800"/>
          </a:p>
        </p:txBody>
      </p:sp>
      <p:sp>
        <p:nvSpPr>
          <p:cNvPr id="324615" name="Rectangle 7"/>
          <p:cNvSpPr>
            <a:spLocks noChangeArrowheads="1"/>
          </p:cNvSpPr>
          <p:nvPr/>
        </p:nvSpPr>
        <p:spPr bwMode="auto">
          <a:xfrm>
            <a:off x="287338" y="3582988"/>
            <a:ext cx="105140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>
                <a:solidFill>
                  <a:srgbClr val="000000"/>
                </a:solidFill>
              </a:rPr>
              <a:t>	</a:t>
            </a: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324616" name="Rectangle 8"/>
          <p:cNvSpPr>
            <a:spLocks noChangeArrowheads="1"/>
          </p:cNvSpPr>
          <p:nvPr/>
        </p:nvSpPr>
        <p:spPr bwMode="auto">
          <a:xfrm>
            <a:off x="576263" y="1763713"/>
            <a:ext cx="9504362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>
                <a:solidFill>
                  <a:srgbClr val="000000"/>
                </a:solidFill>
              </a:rPr>
              <a:t>Порядок</a:t>
            </a:r>
            <a:r>
              <a:rPr lang="ru-RU" sz="2800"/>
              <a:t> </a:t>
            </a:r>
            <a:r>
              <a:rPr lang="ru-RU" sz="2800">
                <a:solidFill>
                  <a:srgbClr val="000000"/>
                </a:solidFill>
              </a:rPr>
              <a:t>разработки и утверждения государственных образовательных стандартов определяется </a:t>
            </a:r>
            <a:r>
              <a:rPr lang="ru-RU" sz="2800" b="1">
                <a:solidFill>
                  <a:srgbClr val="000000"/>
                </a:solidFill>
              </a:rPr>
              <a:t>Положением о государственных образовательных стандартах профессионального образования Кыргызской Республики</a:t>
            </a:r>
            <a:r>
              <a:rPr lang="ru-RU" sz="2800">
                <a:solidFill>
                  <a:srgbClr val="000000"/>
                </a:solidFill>
              </a:rPr>
              <a:t> (утвержденным постановлением Правительства Кыргызской Республики от 3.02.2004 г., №53)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66C2-51E8-4835-AF03-0304CFE09D5A}" type="slidenum">
              <a:rPr lang="ru-RU"/>
              <a:pPr/>
              <a:t>7</a:t>
            </a:fld>
            <a:endParaRPr lang="ru-RU"/>
          </a:p>
        </p:txBody>
      </p:sp>
      <p:grpSp>
        <p:nvGrpSpPr>
          <p:cNvPr id="315394" name="Group 2"/>
          <p:cNvGrpSpPr>
            <a:grpSpLocks/>
          </p:cNvGrpSpPr>
          <p:nvPr/>
        </p:nvGrpSpPr>
        <p:grpSpPr bwMode="auto">
          <a:xfrm>
            <a:off x="-28575" y="0"/>
            <a:ext cx="10829925" cy="7597775"/>
            <a:chOff x="0" y="0"/>
            <a:chExt cx="6804" cy="4763"/>
          </a:xfrm>
        </p:grpSpPr>
        <p:pic>
          <p:nvPicPr>
            <p:cNvPr id="315395" name="Picture 3" descr="fon копия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6804" cy="4763"/>
            </a:xfrm>
            <a:prstGeom prst="rect">
              <a:avLst/>
            </a:prstGeom>
            <a:noFill/>
          </p:spPr>
        </p:pic>
        <p:graphicFrame>
          <p:nvGraphicFramePr>
            <p:cNvPr id="315396" name="Object 4"/>
            <p:cNvGraphicFramePr>
              <a:graphicFrameLocks noChangeAspect="1"/>
            </p:cNvGraphicFramePr>
            <p:nvPr/>
          </p:nvGraphicFramePr>
          <p:xfrm>
            <a:off x="45" y="4196"/>
            <a:ext cx="862" cy="516"/>
          </p:xfrm>
          <a:graphic>
            <a:graphicData uri="http://schemas.openxmlformats.org/presentationml/2006/ole">
              <p:oleObj spid="_x0000_s315396" name="CorelDRAW" r:id="rId4" imgW="1097758" imgH="657096" progId="CorelDRAW.Graphic.14">
                <p:embed/>
              </p:oleObj>
            </a:graphicData>
          </a:graphic>
        </p:graphicFrame>
      </p:grpSp>
      <p:sp>
        <p:nvSpPr>
          <p:cNvPr id="315397" name="Rectangle 5"/>
          <p:cNvSpPr>
            <a:spLocks noChangeArrowheads="1"/>
          </p:cNvSpPr>
          <p:nvPr/>
        </p:nvSpPr>
        <p:spPr bwMode="auto">
          <a:xfrm>
            <a:off x="4791075" y="36718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000"/>
              <a:t/>
            </a:r>
            <a:br>
              <a:rPr lang="ru-RU" sz="1000"/>
            </a:br>
            <a:endParaRPr lang="ru-RU" sz="1800"/>
          </a:p>
        </p:txBody>
      </p:sp>
      <p:sp>
        <p:nvSpPr>
          <p:cNvPr id="315398" name="Rectangle 6"/>
          <p:cNvSpPr>
            <a:spLocks noChangeArrowheads="1"/>
          </p:cNvSpPr>
          <p:nvPr/>
        </p:nvSpPr>
        <p:spPr bwMode="auto">
          <a:xfrm>
            <a:off x="4965700" y="36718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000"/>
              <a:t/>
            </a:r>
            <a:br>
              <a:rPr lang="ru-RU" sz="1000"/>
            </a:br>
            <a:endParaRPr lang="ru-RU" sz="1800"/>
          </a:p>
        </p:txBody>
      </p:sp>
      <p:sp>
        <p:nvSpPr>
          <p:cNvPr id="315399" name="Rectangle 7"/>
          <p:cNvSpPr>
            <a:spLocks noChangeArrowheads="1"/>
          </p:cNvSpPr>
          <p:nvPr/>
        </p:nvSpPr>
        <p:spPr bwMode="auto">
          <a:xfrm>
            <a:off x="936625" y="76200"/>
            <a:ext cx="9648825" cy="649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/>
            <a:r>
              <a:rPr lang="ru-RU" sz="2800">
                <a:solidFill>
                  <a:srgbClr val="000000"/>
                </a:solidFill>
              </a:rPr>
              <a:t>В рамках </a:t>
            </a:r>
            <a:r>
              <a:rPr lang="ru-RU" sz="2800" b="1" i="1">
                <a:solidFill>
                  <a:srgbClr val="000000"/>
                </a:solidFill>
              </a:rPr>
              <a:t>единого образовательного пространства</a:t>
            </a:r>
            <a:r>
              <a:rPr lang="ru-RU" sz="2800">
                <a:solidFill>
                  <a:srgbClr val="000000"/>
                </a:solidFill>
              </a:rPr>
              <a:t>, в которое входит Кыргызская Республика на основании Соглашения, подписанного главами правительств стран СНГ, идет постоянная тенденция демократизации системы образования и </a:t>
            </a:r>
            <a:r>
              <a:rPr lang="ru-RU" sz="2800" b="1" i="1">
                <a:solidFill>
                  <a:srgbClr val="000000"/>
                </a:solidFill>
              </a:rPr>
              <a:t>предоставления академических свобод вузам и творческих свобод преподавателям.</a:t>
            </a:r>
          </a:p>
          <a:p>
            <a:pPr marL="342900" indent="-342900" algn="ctr"/>
            <a:r>
              <a:rPr lang="ru-RU" sz="2800"/>
              <a:t> </a:t>
            </a:r>
          </a:p>
          <a:p>
            <a:pPr marL="342900" indent="-342900" algn="ctr"/>
            <a:r>
              <a:rPr lang="ru-RU" sz="2800">
                <a:solidFill>
                  <a:srgbClr val="000000"/>
                </a:solidFill>
              </a:rPr>
              <a:t>За последние 10-15 лет в системе высшего профессионального образования Кыргызстана произошли значительные изменения стандартов.</a:t>
            </a:r>
          </a:p>
          <a:p>
            <a:pPr marL="342900" indent="-342900" algn="ctr"/>
            <a:r>
              <a:rPr lang="ru-RU" sz="2800">
                <a:solidFill>
                  <a:srgbClr val="000000"/>
                </a:solidFill>
              </a:rPr>
              <a:t> </a:t>
            </a:r>
          </a:p>
          <a:p>
            <a:pPr marL="342900" indent="-342900" algn="ctr"/>
            <a:r>
              <a:rPr lang="ru-RU" sz="2800">
                <a:solidFill>
                  <a:srgbClr val="000000"/>
                </a:solidFill>
              </a:rPr>
              <a:t>Их можно разделить на два уровня: </a:t>
            </a:r>
          </a:p>
          <a:p>
            <a:pPr marL="342900" indent="-342900">
              <a:buFontTx/>
              <a:buChar char="•"/>
            </a:pPr>
            <a:r>
              <a:rPr lang="ru-RU" sz="2800">
                <a:solidFill>
                  <a:srgbClr val="000000"/>
                </a:solidFill>
              </a:rPr>
              <a:t>1 уровень - изменение содержания;</a:t>
            </a:r>
          </a:p>
          <a:p>
            <a:pPr marL="342900" indent="-342900">
              <a:buFontTx/>
              <a:buChar char="•"/>
            </a:pPr>
            <a:r>
              <a:rPr lang="ru-RU" sz="2800">
                <a:solidFill>
                  <a:srgbClr val="000000"/>
                </a:solidFill>
              </a:rPr>
              <a:t>2 уровень - изменение формы и структуры.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68EA-7913-4D6F-9768-E786DBDCD907}" type="slidenum">
              <a:rPr lang="ru-RU"/>
              <a:pPr/>
              <a:t>8</a:t>
            </a:fld>
            <a:endParaRPr lang="ru-RU"/>
          </a:p>
        </p:txBody>
      </p:sp>
      <p:grpSp>
        <p:nvGrpSpPr>
          <p:cNvPr id="316418" name="Group 2"/>
          <p:cNvGrpSpPr>
            <a:grpSpLocks/>
          </p:cNvGrpSpPr>
          <p:nvPr/>
        </p:nvGrpSpPr>
        <p:grpSpPr bwMode="auto">
          <a:xfrm>
            <a:off x="-28575" y="0"/>
            <a:ext cx="10829925" cy="7597775"/>
            <a:chOff x="0" y="0"/>
            <a:chExt cx="6804" cy="4763"/>
          </a:xfrm>
        </p:grpSpPr>
        <p:pic>
          <p:nvPicPr>
            <p:cNvPr id="316419" name="Picture 3" descr="fon копия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6804" cy="4763"/>
            </a:xfrm>
            <a:prstGeom prst="rect">
              <a:avLst/>
            </a:prstGeom>
            <a:noFill/>
          </p:spPr>
        </p:pic>
        <p:graphicFrame>
          <p:nvGraphicFramePr>
            <p:cNvPr id="316420" name="Object 4"/>
            <p:cNvGraphicFramePr>
              <a:graphicFrameLocks noChangeAspect="1"/>
            </p:cNvGraphicFramePr>
            <p:nvPr/>
          </p:nvGraphicFramePr>
          <p:xfrm>
            <a:off x="45" y="4196"/>
            <a:ext cx="862" cy="516"/>
          </p:xfrm>
          <a:graphic>
            <a:graphicData uri="http://schemas.openxmlformats.org/presentationml/2006/ole">
              <p:oleObj spid="_x0000_s316420" name="CorelDRAW" r:id="rId4" imgW="1097758" imgH="657096" progId="CorelDRAW.Graphic.14">
                <p:embed/>
              </p:oleObj>
            </a:graphicData>
          </a:graphic>
        </p:graphicFrame>
      </p:grpSp>
      <p:sp>
        <p:nvSpPr>
          <p:cNvPr id="316421" name="Rectangle 5"/>
          <p:cNvSpPr>
            <a:spLocks noChangeArrowheads="1"/>
          </p:cNvSpPr>
          <p:nvPr/>
        </p:nvSpPr>
        <p:spPr bwMode="auto">
          <a:xfrm>
            <a:off x="4791075" y="36718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000"/>
              <a:t/>
            </a:r>
            <a:br>
              <a:rPr lang="ru-RU" sz="1000"/>
            </a:br>
            <a:endParaRPr lang="ru-RU" sz="1800"/>
          </a:p>
        </p:txBody>
      </p:sp>
      <p:sp>
        <p:nvSpPr>
          <p:cNvPr id="316422" name="Rectangle 6"/>
          <p:cNvSpPr>
            <a:spLocks noChangeArrowheads="1"/>
          </p:cNvSpPr>
          <p:nvPr/>
        </p:nvSpPr>
        <p:spPr bwMode="auto">
          <a:xfrm>
            <a:off x="4965700" y="36718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000"/>
              <a:t/>
            </a:r>
            <a:br>
              <a:rPr lang="ru-RU" sz="1000"/>
            </a:br>
            <a:endParaRPr lang="ru-RU" sz="1800"/>
          </a:p>
        </p:txBody>
      </p:sp>
      <p:sp>
        <p:nvSpPr>
          <p:cNvPr id="316423" name="Rectangle 7"/>
          <p:cNvSpPr>
            <a:spLocks noChangeArrowheads="1"/>
          </p:cNvSpPr>
          <p:nvPr/>
        </p:nvSpPr>
        <p:spPr bwMode="auto">
          <a:xfrm>
            <a:off x="936625" y="3062288"/>
            <a:ext cx="9648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/>
            <a:endParaRPr lang="ru-RU" sz="2800"/>
          </a:p>
        </p:txBody>
      </p:sp>
      <p:sp>
        <p:nvSpPr>
          <p:cNvPr id="316424" name="Rectangle 8"/>
          <p:cNvSpPr>
            <a:spLocks noChangeArrowheads="1"/>
          </p:cNvSpPr>
          <p:nvPr/>
        </p:nvSpPr>
        <p:spPr bwMode="auto">
          <a:xfrm>
            <a:off x="287338" y="1819275"/>
            <a:ext cx="10514012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>
                <a:solidFill>
                  <a:srgbClr val="000000"/>
                </a:solidFill>
              </a:rPr>
              <a:t>Изменения 1-го уровня связаны с переходом </a:t>
            </a:r>
            <a:r>
              <a:rPr lang="ru-RU" sz="2800" b="1">
                <a:solidFill>
                  <a:srgbClr val="000000"/>
                </a:solidFill>
              </a:rPr>
              <a:t>с 1993 года на многоуровневую систему подготовки специалистов</a:t>
            </a:r>
            <a:r>
              <a:rPr lang="ru-RU" sz="2800">
                <a:solidFill>
                  <a:srgbClr val="000000"/>
                </a:solidFill>
              </a:rPr>
              <a:t>. </a:t>
            </a:r>
          </a:p>
          <a:p>
            <a:endParaRPr lang="ru-RU" sz="2800">
              <a:solidFill>
                <a:srgbClr val="000000"/>
              </a:solidFill>
            </a:endParaRPr>
          </a:p>
          <a:p>
            <a:r>
              <a:rPr lang="ru-RU" sz="2800">
                <a:solidFill>
                  <a:srgbClr val="000000"/>
                </a:solidFill>
              </a:rPr>
              <a:t>Это в свою очередь повлекло </a:t>
            </a:r>
            <a:r>
              <a:rPr lang="ru-RU" sz="2800" b="1">
                <a:solidFill>
                  <a:srgbClr val="000000"/>
                </a:solidFill>
              </a:rPr>
              <a:t>изменение содержания учебных планов и программ дисциплин</a:t>
            </a:r>
            <a:r>
              <a:rPr lang="ru-RU" sz="2800">
                <a:solidFill>
                  <a:srgbClr val="000000"/>
                </a:solidFill>
              </a:rPr>
              <a:t>: </a:t>
            </a:r>
          </a:p>
          <a:p>
            <a:pPr>
              <a:buFontTx/>
              <a:buChar char="•"/>
            </a:pPr>
            <a:r>
              <a:rPr lang="ru-RU" sz="2800">
                <a:solidFill>
                  <a:srgbClr val="000000"/>
                </a:solidFill>
              </a:rPr>
              <a:t>произошло обновление содержания общефундаментальных дисциплин;</a:t>
            </a:r>
          </a:p>
          <a:p>
            <a:pPr>
              <a:buFontTx/>
              <a:buChar char="•"/>
            </a:pPr>
            <a:r>
              <a:rPr lang="ru-RU" sz="2800">
                <a:solidFill>
                  <a:srgbClr val="000000"/>
                </a:solidFill>
              </a:rPr>
              <a:t>изменился перечень обязательных предметов;</a:t>
            </a:r>
          </a:p>
          <a:p>
            <a:pPr>
              <a:buFontTx/>
              <a:buChar char="•"/>
            </a:pPr>
            <a:r>
              <a:rPr lang="ru-RU" sz="2800">
                <a:solidFill>
                  <a:srgbClr val="000000"/>
                </a:solidFill>
              </a:rPr>
              <a:t>впервые в стандартах были введены академические свободы для преподавателей и студентов, позволяющие стимулировать творческий подход к деятельности.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42C56-6A30-485E-A322-1DF90F82B828}" type="slidenum">
              <a:rPr lang="ru-RU"/>
              <a:pPr/>
              <a:t>9</a:t>
            </a:fld>
            <a:endParaRPr lang="ru-RU"/>
          </a:p>
        </p:txBody>
      </p:sp>
      <p:grpSp>
        <p:nvGrpSpPr>
          <p:cNvPr id="317442" name="Group 2"/>
          <p:cNvGrpSpPr>
            <a:grpSpLocks/>
          </p:cNvGrpSpPr>
          <p:nvPr/>
        </p:nvGrpSpPr>
        <p:grpSpPr bwMode="auto">
          <a:xfrm>
            <a:off x="-28575" y="0"/>
            <a:ext cx="10829925" cy="7597775"/>
            <a:chOff x="0" y="0"/>
            <a:chExt cx="6804" cy="4763"/>
          </a:xfrm>
        </p:grpSpPr>
        <p:pic>
          <p:nvPicPr>
            <p:cNvPr id="317443" name="Picture 3" descr="fon копия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6804" cy="4763"/>
            </a:xfrm>
            <a:prstGeom prst="rect">
              <a:avLst/>
            </a:prstGeom>
            <a:noFill/>
          </p:spPr>
        </p:pic>
        <p:graphicFrame>
          <p:nvGraphicFramePr>
            <p:cNvPr id="317444" name="Object 4"/>
            <p:cNvGraphicFramePr>
              <a:graphicFrameLocks noChangeAspect="1"/>
            </p:cNvGraphicFramePr>
            <p:nvPr/>
          </p:nvGraphicFramePr>
          <p:xfrm>
            <a:off x="45" y="4196"/>
            <a:ext cx="862" cy="516"/>
          </p:xfrm>
          <a:graphic>
            <a:graphicData uri="http://schemas.openxmlformats.org/presentationml/2006/ole">
              <p:oleObj spid="_x0000_s317444" name="CorelDRAW" r:id="rId4" imgW="1097758" imgH="657096" progId="CorelDRAW.Graphic.14">
                <p:embed/>
              </p:oleObj>
            </a:graphicData>
          </a:graphic>
        </p:graphicFrame>
      </p:grpSp>
      <p:sp>
        <p:nvSpPr>
          <p:cNvPr id="317445" name="Rectangle 5"/>
          <p:cNvSpPr>
            <a:spLocks noChangeArrowheads="1"/>
          </p:cNvSpPr>
          <p:nvPr/>
        </p:nvSpPr>
        <p:spPr bwMode="auto">
          <a:xfrm>
            <a:off x="4791075" y="36718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000"/>
              <a:t/>
            </a:r>
            <a:br>
              <a:rPr lang="ru-RU" sz="1000"/>
            </a:br>
            <a:endParaRPr lang="ru-RU" sz="1800"/>
          </a:p>
        </p:txBody>
      </p:sp>
      <p:sp>
        <p:nvSpPr>
          <p:cNvPr id="317446" name="Rectangle 6"/>
          <p:cNvSpPr>
            <a:spLocks noChangeArrowheads="1"/>
          </p:cNvSpPr>
          <p:nvPr/>
        </p:nvSpPr>
        <p:spPr bwMode="auto">
          <a:xfrm>
            <a:off x="4965700" y="36718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000"/>
              <a:t/>
            </a:r>
            <a:br>
              <a:rPr lang="ru-RU" sz="1000"/>
            </a:br>
            <a:endParaRPr lang="ru-RU" sz="1800"/>
          </a:p>
        </p:txBody>
      </p:sp>
      <p:sp>
        <p:nvSpPr>
          <p:cNvPr id="317447" name="Rectangle 7"/>
          <p:cNvSpPr>
            <a:spLocks noChangeArrowheads="1"/>
          </p:cNvSpPr>
          <p:nvPr/>
        </p:nvSpPr>
        <p:spPr bwMode="auto">
          <a:xfrm>
            <a:off x="936625" y="3062288"/>
            <a:ext cx="9648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/>
            <a:endParaRPr lang="ru-RU" sz="2800"/>
          </a:p>
        </p:txBody>
      </p:sp>
      <p:sp>
        <p:nvSpPr>
          <p:cNvPr id="317448" name="Rectangle 8"/>
          <p:cNvSpPr>
            <a:spLocks noChangeArrowheads="1"/>
          </p:cNvSpPr>
          <p:nvPr/>
        </p:nvSpPr>
        <p:spPr bwMode="auto">
          <a:xfrm>
            <a:off x="287338" y="107950"/>
            <a:ext cx="10514012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>
                <a:solidFill>
                  <a:srgbClr val="000000"/>
                </a:solidFill>
              </a:rPr>
              <a:t>	ГОС высшего профессионального образования </a:t>
            </a:r>
            <a:r>
              <a:rPr lang="ru-RU" sz="2800" b="1">
                <a:solidFill>
                  <a:srgbClr val="000000"/>
                </a:solidFill>
              </a:rPr>
              <a:t>первого поколения</a:t>
            </a:r>
            <a:r>
              <a:rPr lang="ru-RU" sz="2800">
                <a:solidFill>
                  <a:srgbClr val="000000"/>
                </a:solidFill>
              </a:rPr>
              <a:t> были разработаны и введены </a:t>
            </a:r>
            <a:r>
              <a:rPr lang="ru-RU" sz="2800" b="1">
                <a:solidFill>
                  <a:srgbClr val="000000"/>
                </a:solidFill>
              </a:rPr>
              <a:t>в 1993–94 годах</a:t>
            </a:r>
            <a:r>
              <a:rPr lang="ru-RU" sz="2800">
                <a:solidFill>
                  <a:srgbClr val="000000"/>
                </a:solidFill>
              </a:rPr>
              <a:t>. </a:t>
            </a:r>
          </a:p>
          <a:p>
            <a:r>
              <a:rPr lang="ru-RU" sz="2800">
                <a:solidFill>
                  <a:srgbClr val="000000"/>
                </a:solidFill>
              </a:rPr>
              <a:t>	При этом в ГОС предусматривались </a:t>
            </a:r>
            <a:r>
              <a:rPr lang="ru-RU" sz="2800" b="1">
                <a:solidFill>
                  <a:srgbClr val="000000"/>
                </a:solidFill>
              </a:rPr>
              <a:t>обязательный общегосударственный</a:t>
            </a:r>
            <a:r>
              <a:rPr lang="ru-RU" sz="2800">
                <a:solidFill>
                  <a:srgbClr val="000000"/>
                </a:solidFill>
              </a:rPr>
              <a:t> и </a:t>
            </a:r>
            <a:r>
              <a:rPr lang="ru-RU" sz="2800" b="1">
                <a:solidFill>
                  <a:srgbClr val="000000"/>
                </a:solidFill>
              </a:rPr>
              <a:t>вузовский компоненты</a:t>
            </a:r>
            <a:r>
              <a:rPr lang="ru-RU" sz="2800">
                <a:solidFill>
                  <a:srgbClr val="000000"/>
                </a:solidFill>
              </a:rPr>
              <a:t>:</a:t>
            </a:r>
          </a:p>
          <a:p>
            <a:pPr>
              <a:buFontTx/>
              <a:buChar char="•"/>
            </a:pPr>
            <a:r>
              <a:rPr lang="ru-RU" sz="2800" u="sng">
                <a:solidFill>
                  <a:srgbClr val="000000"/>
                </a:solidFill>
              </a:rPr>
              <a:t>обязательный общегосударственный компонент</a:t>
            </a:r>
            <a:r>
              <a:rPr lang="ru-RU" sz="2800">
                <a:solidFill>
                  <a:srgbClr val="000000"/>
                </a:solidFill>
              </a:rPr>
              <a:t> содержания профессиональных образовательных программ среднего и высшего профессионального образования составлял соответственно </a:t>
            </a:r>
            <a:r>
              <a:rPr lang="ru-RU" sz="2800" b="1">
                <a:solidFill>
                  <a:srgbClr val="000000"/>
                </a:solidFill>
              </a:rPr>
              <a:t>не более 80 и не менее 60 процентов</a:t>
            </a:r>
            <a:r>
              <a:rPr lang="ru-RU" sz="2800">
                <a:solidFill>
                  <a:srgbClr val="000000"/>
                </a:solidFill>
              </a:rPr>
              <a:t> от общей трудоемкости их освоения;</a:t>
            </a:r>
          </a:p>
          <a:p>
            <a:pPr>
              <a:buFontTx/>
              <a:buChar char="•"/>
            </a:pPr>
            <a:r>
              <a:rPr lang="ru-RU" sz="2800" u="sng">
                <a:solidFill>
                  <a:srgbClr val="000000"/>
                </a:solidFill>
              </a:rPr>
              <a:t>вузовские компоненты</a:t>
            </a:r>
            <a:r>
              <a:rPr lang="ru-RU" sz="2800">
                <a:solidFill>
                  <a:srgbClr val="000000"/>
                </a:solidFill>
              </a:rPr>
              <a:t> ГОС отражали особенности подготовки специалистов в учебных заведениях и обеспечивали возможность формирования профессиональных образовательных программ с учетом интересов обучающихся и заказчиков, спроса на специалистов на рынке труда.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17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17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</TotalTime>
  <Words>1109</Words>
  <Application>Microsoft Office PowerPoint</Application>
  <PresentationFormat>Произвольный</PresentationFormat>
  <Paragraphs>189</Paragraphs>
  <Slides>25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Wingdings</vt:lpstr>
      <vt:lpstr>Круги</vt:lpstr>
      <vt:lpstr>CorelDRAW X4 Graphic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Спасибо за внимание!</vt:lpstr>
    </vt:vector>
  </TitlesOfParts>
  <Company>КНТУ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Кыргызский государственный технический университет (КГТУ) имени Исхака Раззакова</dc:title>
  <dc:creator>ПроректорНР</dc:creator>
  <cp:lastModifiedBy>Oleg</cp:lastModifiedBy>
  <cp:revision>106</cp:revision>
  <dcterms:created xsi:type="dcterms:W3CDTF">2006-11-09T02:12:12Z</dcterms:created>
  <dcterms:modified xsi:type="dcterms:W3CDTF">2012-07-10T11:12:10Z</dcterms:modified>
</cp:coreProperties>
</file>