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9" r:id="rId4"/>
    <p:sldId id="259" r:id="rId5"/>
    <p:sldId id="260" r:id="rId6"/>
    <p:sldId id="266" r:id="rId7"/>
    <p:sldId id="268" r:id="rId8"/>
    <p:sldId id="270" r:id="rId9"/>
    <p:sldId id="258" r:id="rId10"/>
    <p:sldId id="271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6F8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DA37D80-6434-44D0-A028-1B22A696006F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53" autoAdjust="0"/>
  </p:normalViewPr>
  <p:slideViewPr>
    <p:cSldViewPr>
      <p:cViewPr varScale="1">
        <p:scale>
          <a:sx n="108" d="100"/>
          <a:sy n="108" d="100"/>
        </p:scale>
        <p:origin x="-16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80BE8-81AE-4E82-B941-96F2D5FEF7F6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54E9A-0960-4A27-A8DB-5988DCD3106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749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19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366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5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938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898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902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253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5489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702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474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AECBA-AD63-4E00-8E7F-44C659DE9AFD}" type="datetimeFigureOut">
              <a:rPr lang="ru-RU" smtClean="0"/>
              <a:pPr/>
              <a:t>15.06.2017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14DFF-F6DE-4A72-836D-5D45C2F80F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6722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1450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6512" y="1700808"/>
            <a:ext cx="9144000" cy="3311525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МЕЖДУНАРОДНАЯ</a:t>
            </a:r>
            <a:br>
              <a:rPr lang="ru-RU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ru-RU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ДЕЯТЕЛЬНОСТЬ</a:t>
            </a:r>
          </a:p>
          <a:p>
            <a:pPr>
              <a:defRPr/>
            </a:pPr>
            <a:r>
              <a:rPr lang="ru-RU" sz="48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ОмГА</a:t>
            </a:r>
            <a:r>
              <a:rPr lang="ru-RU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за 2016 г.</a:t>
            </a:r>
            <a:br>
              <a:rPr lang="ru-RU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ru-RU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ru-RU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5157192"/>
            <a:ext cx="9144000" cy="141763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Проректор по международной деятельности 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д.э.н., профессор Патласов О.Ю.</a:t>
            </a:r>
            <a:endParaRPr lang="ru-RU" b="1" dirty="0" smtClean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7704" y="548680"/>
            <a:ext cx="6013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ЧУОО ВО  «Омская гуманитарная академия»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031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В проект решения: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отчет по науке кафедр за календарный 2016 г. выделить раздел "Публикации за рубежом".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Отчитываться  за отзывы на авторефераты диссертаций зарубежных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диссоветах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Стажировки за рубежом.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Публикации статей ученых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ученых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зарубежных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наукометрических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базах данных, в том числе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AGRIS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рамках повышения квалификации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профпереподготовки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кадров привлечь зарубежных ученых к ведению образовательного процесса, в том числе в рамках межвузовского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вебинара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«Омская гуманитарная академия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Бишкекская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финансово-экономическая академия».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Установить прочные связи с университетами БРИКС, в том числе КНР.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1259632" cy="1335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0" y="1484313"/>
            <a:ext cx="9144000" cy="5373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r>
              <a:rPr lang="en-US" sz="18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ru-RU" sz="18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</a:t>
            </a:r>
            <a:endParaRPr lang="ru-RU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None/>
              <a:defRPr/>
            </a:pPr>
            <a:endParaRPr lang="ru-RU" b="1" dirty="0" smtClean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None/>
              <a:defRPr/>
            </a:pPr>
            <a:endParaRPr lang="ru-RU" b="1" dirty="0" smtClean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Tx/>
              <a:buNone/>
              <a:defRPr/>
            </a:pPr>
            <a:r>
              <a:rPr lang="ru-RU" sz="7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71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СПАСИБО ЗА ВНИМАНИЕ</a:t>
            </a:r>
            <a:r>
              <a:rPr lang="en-US" sz="71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!</a:t>
            </a:r>
            <a:endParaRPr lang="ru-RU" sz="7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ea typeface="+mj-ea"/>
              <a:cs typeface="+mj-cs"/>
            </a:endParaRPr>
          </a:p>
          <a:p>
            <a:pPr>
              <a:buFontTx/>
              <a:buNone/>
              <a:defRPr/>
            </a:pPr>
            <a:endParaRPr lang="ru-RU" b="1" dirty="0" smtClean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None/>
              <a:defRPr/>
            </a:pPr>
            <a:endParaRPr lang="ru-RU" sz="2400" b="1" dirty="0" smtClean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None/>
              <a:defRPr/>
            </a:pPr>
            <a:endParaRPr lang="ru-RU" sz="2400" b="1" dirty="0" smtClean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None/>
              <a:defRPr/>
            </a:pPr>
            <a:endParaRPr lang="ru-RU" sz="2400" b="1" dirty="0" smtClean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None/>
              <a:defRPr/>
            </a:pPr>
            <a:r>
              <a:rPr lang="ru-RU" sz="18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ru-RU" sz="1800" b="1" dirty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1450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7704" y="548680"/>
            <a:ext cx="59445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ЧУОО ВО «Омская гуманитарная академия»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979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772816"/>
            <a:ext cx="9144000" cy="49260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984250" algn="ctr">
              <a:lnSpc>
                <a:spcPct val="90000"/>
              </a:lnSpc>
              <a:spcBef>
                <a:spcPts val="0"/>
              </a:spcBef>
              <a:buFontTx/>
              <a:buNone/>
              <a:tabLst>
                <a:tab pos="1970088" algn="l"/>
              </a:tabLst>
              <a:defRPr/>
            </a:pPr>
            <a:r>
              <a:rPr lang="ru-RU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Международное сотрудничество является одним из приоритетных направлений развития Омской гуманитарной </a:t>
            </a:r>
            <a:r>
              <a:rPr lang="ru-RU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академии</a:t>
            </a:r>
            <a:endParaRPr lang="ru-RU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1450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07704" y="548680"/>
            <a:ext cx="6135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ЧУОО ВО «Омская гуманитарная академия»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507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FF00"/>
                </a:solidFill>
              </a:rPr>
              <a:t>Сведения по показателям мониторинга эффективности деятельности </a:t>
            </a:r>
            <a:r>
              <a:rPr lang="ru-RU" sz="3100" b="1" dirty="0" err="1" smtClean="0">
                <a:solidFill>
                  <a:srgbClr val="FFFF00"/>
                </a:solidFill>
              </a:rPr>
              <a:t>ОмГА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857232"/>
          <a:ext cx="8572560" cy="542507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143008"/>
                <a:gridCol w="2500330"/>
                <a:gridCol w="1500198"/>
                <a:gridCol w="1714512"/>
                <a:gridCol w="1714512"/>
              </a:tblGrid>
              <a:tr h="5751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545" marR="42545" marT="20955" marB="2095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545" marR="42545" marT="20955" marB="2095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Значение показателя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545" marR="42545" marT="20955" marB="2095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Пороговое значение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545" marR="42545" marT="20955" marB="2095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Изменение относительно</a:t>
                      </a:r>
                      <a:b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прошлого года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545" marR="42545" marT="20955" marB="20955" anchor="ctr"/>
                </a:tc>
              </a:tr>
              <a:tr h="6038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E.1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Образовательная деятельность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50,66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ru-RU" sz="1800" baseline="30000" dirty="0" smtClean="0">
                          <a:solidFill>
                            <a:srgbClr val="00001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+6,5%</a:t>
                      </a:r>
                      <a:r>
                        <a:rPr lang="ru-RU" sz="1800" baseline="-25000" dirty="0" smtClean="0">
                          <a:solidFill>
                            <a:srgbClr val="889977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(47,57)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</a:tr>
              <a:tr h="7863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E.2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Научно-исследовательская деятельность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55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142,31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70,1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ru-RU" sz="1800" baseline="30000" dirty="0">
                          <a:solidFill>
                            <a:srgbClr val="00001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</a:t>
                      </a:r>
                      <a:r>
                        <a:rPr lang="ru-RU" sz="1800" baseline="30000" dirty="0" smtClean="0">
                          <a:solidFill>
                            <a:srgbClr val="00001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10,0%</a:t>
                      </a:r>
                      <a:r>
                        <a:rPr lang="ru-RU" sz="1800" baseline="-25000" dirty="0" smtClean="0">
                          <a:solidFill>
                            <a:srgbClr val="889977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(129,4)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</a:tr>
              <a:tr h="4214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E.3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Международная деятельность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20,25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30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+123,1%</a:t>
                      </a:r>
                      <a:r>
                        <a:rPr lang="ru-RU" sz="1800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(9,08)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</a:tr>
              <a:tr h="6038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E.4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Финансово-экономическая деятельность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55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2179,21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1566,11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ru-RU" sz="1800" baseline="30000" dirty="0" smtClean="0">
                          <a:solidFill>
                            <a:srgbClr val="00001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+28,2%</a:t>
                      </a:r>
                      <a:r>
                        <a:rPr lang="ru-RU" sz="1800" baseline="-25000" dirty="0" smtClean="0">
                          <a:solidFill>
                            <a:srgbClr val="889977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(1700,31)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</a:tr>
              <a:tr h="4214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E.5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Заработная плата ППС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55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174,92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133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+7,0%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</a:tr>
              <a:tr h="4214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E.6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Трудоустройство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55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—</a:t>
                      </a:r>
                    </a:p>
                  </a:txBody>
                  <a:tcPr marL="63500" marR="63500" marT="42545" marB="42545" anchor="ctr"/>
                </a:tc>
              </a:tr>
              <a:tr h="4214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E.8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Дополнительный показатель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1,05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2,87</a:t>
                      </a:r>
                    </a:p>
                  </a:txBody>
                  <a:tcPr marL="63500" marR="63500" marT="42545" marB="4254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ru-RU" sz="1800" baseline="30000" dirty="0" smtClean="0">
                          <a:solidFill>
                            <a:srgbClr val="00001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-34,4%</a:t>
                      </a:r>
                      <a:r>
                        <a:rPr lang="ru-RU" sz="1800" baseline="-25000" dirty="0" smtClean="0">
                          <a:solidFill>
                            <a:srgbClr val="889977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(1,6</a:t>
                      </a:r>
                      <a:r>
                        <a:rPr lang="ru-RU" sz="1800" baseline="-25000" dirty="0">
                          <a:solidFill>
                            <a:srgbClr val="889977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0" marR="63500" marT="42545" marB="42545" anchor="ctr"/>
                </a:tc>
              </a:tr>
            </a:tbl>
          </a:graphicData>
        </a:graphic>
      </p:graphicFrame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1259632" cy="1335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188640"/>
            <a:ext cx="7848872" cy="936625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8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Количество </a:t>
            </a:r>
            <a:r>
              <a:rPr lang="ru-RU" sz="28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новых международных договоров,</a:t>
            </a:r>
            <a:br>
              <a:rPr lang="ru-RU" sz="28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</a:br>
            <a:r>
              <a:rPr lang="ru-RU" sz="28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заключенных в 2016 г. </a:t>
            </a:r>
            <a:r>
              <a:rPr lang="ru-RU" sz="2400" b="1" i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2400" b="1" i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400" b="1" i="1" dirty="0" smtClean="0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1450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0034" y="1428736"/>
          <a:ext cx="7240318" cy="380707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714380"/>
                <a:gridCol w="3429024"/>
                <a:gridCol w="3096914"/>
              </a:tblGrid>
              <a:tr h="370840">
                <a:tc>
                  <a:txBody>
                    <a:bodyPr/>
                    <a:lstStyle/>
                    <a:p>
                      <a:pPr marL="98425" indent="-895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Наименование учебного учреждения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Город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Центрально-Азиатский университет общественного здравоохранения (Казахстан)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Астана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/>
                        </a:rPr>
                        <a:t>2</a:t>
                      </a:r>
                      <a:endParaRPr lang="ru-RU" sz="12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Карагандинский государственный университет им. академика Е.А.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Букетова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(Казахстан)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Караганда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/>
                        </a:rPr>
                        <a:t>3</a:t>
                      </a:r>
                      <a:endParaRPr lang="ru-RU" sz="12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Университет </a:t>
                      </a:r>
                      <a:r>
                        <a:rPr lang="ru-RU" sz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Адамас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(Индия)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Калькутта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/>
                        </a:rPr>
                        <a:t>4</a:t>
                      </a:r>
                      <a:endParaRPr lang="ru-RU" sz="12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Жетысуский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государственный университет им. И.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Жансугурова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(Казахстан)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Талдыкорган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/>
                        </a:rPr>
                        <a:t>5</a:t>
                      </a:r>
                      <a:endParaRPr lang="ru-RU" sz="12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Центрально-Казахстанская академия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Караганда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/>
                        </a:rPr>
                        <a:t>6</a:t>
                      </a:r>
                      <a:endParaRPr lang="ru-RU" sz="12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Частное Учреждение «Информационные технологии и инновации» (Казахстан)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Астана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/>
                        </a:rPr>
                        <a:t>7</a:t>
                      </a:r>
                      <a:endParaRPr lang="ru-RU" sz="12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ТОО «Центр образовательных инновационных технологий»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/>
                        </a:rPr>
                        <a:t>8</a:t>
                      </a:r>
                      <a:endParaRPr lang="ru-RU" sz="12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Частное Учреждение «Информационные технологии» (Казахстан)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Караганда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/>
                        </a:rPr>
                        <a:t>9</a:t>
                      </a:r>
                      <a:endParaRPr lang="ru-RU" sz="1200" dirty="0"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ТОО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Научно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образовательный центр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«Education, innovation and development»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Кокшетау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880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116632"/>
            <a:ext cx="6357937" cy="138354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Обучение иностранных студентов</a:t>
            </a:r>
            <a:br>
              <a:rPr lang="ru-RU" sz="3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</a:br>
            <a:r>
              <a:rPr lang="ru-RU" sz="3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из Республики </a:t>
            </a:r>
            <a:r>
              <a:rPr lang="ru-RU" sz="24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Казахстан</a:t>
            </a:r>
            <a:br>
              <a:rPr lang="ru-RU" sz="24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</a:br>
            <a:r>
              <a:rPr lang="ru-RU" sz="2400" b="1" dirty="0" smtClean="0"/>
              <a:t>Список студентов, поступивших в 2016 г.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1450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543955" cy="50691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185974"/>
                <a:gridCol w="1231608"/>
                <a:gridCol w="1708791"/>
                <a:gridCol w="1708791"/>
                <a:gridCol w="1708791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Летний набор, 1 волна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Летний набор, 2 волна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Город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Бакалавры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Магистры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Бакалавры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Магистры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Усть-Каменогорск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Караганда (филиалы)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37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Петропавловск (СКГУ)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Астана (филиал)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Астана (ЦАУОЗ)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Кокшетау (ГТА)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ТОО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Научно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образовательный центр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«Education, innovation and development»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63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Шымкент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476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Зимний набор (Караганда)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58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Поступили самостоятельно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1130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880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Статистика по </a:t>
            </a:r>
            <a:r>
              <a:rPr lang="ru-RU" sz="28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иностранным стажерам </a:t>
            </a:r>
            <a:r>
              <a:rPr lang="ru-RU" sz="28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факультета профессиональной переподготовки и повышения квалификации в </a:t>
            </a:r>
            <a:r>
              <a:rPr lang="ru-RU" sz="28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2016году </a:t>
            </a:r>
            <a:endParaRPr lang="ru-RU" sz="28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99391"/>
            <a:ext cx="1086325" cy="1152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79512" y="1988840"/>
          <a:ext cx="8568952" cy="305351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85184"/>
                <a:gridCol w="5524876"/>
                <a:gridCol w="1249785"/>
                <a:gridCol w="1209107"/>
              </a:tblGrid>
              <a:tr h="37432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</a:rPr>
                        <a:t>№</a:t>
                      </a:r>
                      <a:r>
                        <a:rPr lang="ru-RU" sz="1800" dirty="0" err="1">
                          <a:latin typeface="Times New Roman"/>
                          <a:ea typeface="Calibri"/>
                        </a:rPr>
                        <a:t>п</a:t>
                      </a:r>
                      <a:r>
                        <a:rPr lang="ru-RU" sz="1800" dirty="0">
                          <a:latin typeface="Times New Roman"/>
                          <a:ea typeface="Calibri"/>
                        </a:rPr>
                        <a:t>/</a:t>
                      </a:r>
                      <a:r>
                        <a:rPr lang="ru-RU" sz="1800" dirty="0" err="1">
                          <a:latin typeface="Times New Roman"/>
                          <a:ea typeface="Calibri"/>
                        </a:rPr>
                        <a:t>п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</a:rPr>
                        <a:t>Вуз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</a:rPr>
                        <a:t>Количество человек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09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ru-RU" sz="1800" dirty="0">
                          <a:latin typeface="Times New Roman"/>
                          <a:ea typeface="Calibri"/>
                        </a:rPr>
                        <a:t> полугодие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</a:rPr>
                        <a:t>2016 </a:t>
                      </a:r>
                      <a:r>
                        <a:rPr lang="ru-RU" sz="1800" dirty="0">
                          <a:latin typeface="Times New Roman"/>
                          <a:ea typeface="Calibri"/>
                        </a:rPr>
                        <a:t>г.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</a:rPr>
                        <a:t>II</a:t>
                      </a:r>
                      <a:r>
                        <a:rPr lang="ru-RU" sz="1800" dirty="0"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</a:rPr>
                        <a:t>Полугодие 2016 </a:t>
                      </a:r>
                      <a:r>
                        <a:rPr lang="ru-RU" sz="1800" dirty="0">
                          <a:latin typeface="Times New Roman"/>
                          <a:ea typeface="Calibri"/>
                        </a:rPr>
                        <a:t>г.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537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1.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</a:rPr>
                        <a:t>Кокшетауский</a:t>
                      </a:r>
                      <a:r>
                        <a:rPr lang="ru-RU" sz="1400" dirty="0">
                          <a:latin typeface="Times New Roman"/>
                          <a:ea typeface="Calibri"/>
                        </a:rPr>
                        <a:t> университет им. Абая </a:t>
                      </a:r>
                      <a:r>
                        <a:rPr lang="ru-RU" sz="1400" dirty="0" err="1">
                          <a:latin typeface="Times New Roman"/>
                          <a:ea typeface="Calibri"/>
                        </a:rPr>
                        <a:t>Мырзахметова</a:t>
                      </a:r>
                      <a:r>
                        <a:rPr lang="ru-RU" sz="1400" dirty="0">
                          <a:latin typeface="Times New Roman"/>
                          <a:ea typeface="Calibri"/>
                        </a:rPr>
                        <a:t> (КУАМ, г. Кокшетау)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72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-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537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2.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Инновационный Евразийский университет (г. Павлодар)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8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-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43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Всего: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+mn-cs"/>
                        </a:rPr>
                        <a:t>80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43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Итого: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+mn-cs"/>
                        </a:rPr>
                        <a:t>80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8295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114300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FFFF00"/>
                </a:solidFill>
              </a:rPr>
              <a:t>Численность магистрантов, продолжающих обучение по заочной форме обучения в 2016-2017 </a:t>
            </a:r>
            <a:r>
              <a:rPr lang="ru-RU" sz="2700" b="1" dirty="0" err="1" smtClean="0">
                <a:solidFill>
                  <a:srgbClr val="FFFF00"/>
                </a:solidFill>
              </a:rPr>
              <a:t>уч</a:t>
            </a:r>
            <a:r>
              <a:rPr lang="ru-RU" sz="2700" b="1" dirty="0" smtClean="0">
                <a:solidFill>
                  <a:srgbClr val="FFFF00"/>
                </a:solidFill>
              </a:rPr>
              <a:t>. г. (Казахстан)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942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971528"/>
                <a:gridCol w="4514872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№ </a:t>
                      </a:r>
                      <a:r>
                        <a:rPr lang="ru-RU" sz="2000" dirty="0" err="1" smtClean="0"/>
                        <a:t>п\п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Направление подготовки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Чел.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17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Государственное 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муниципальное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17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управление</a:t>
                      </a: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8890" marR="1079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175" marR="647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Психолого-педагогическое образование</a:t>
                      </a: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4447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Педагогическое образование</a:t>
                      </a: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Финансы и кредит</a:t>
                      </a: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Психология</a:t>
                      </a: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Менеджмент</a:t>
                      </a: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17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Экономика</a:t>
                      </a: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17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Журналистика</a:t>
                      </a: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1450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8434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1263584" cy="1340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>
                <a:solidFill>
                  <a:srgbClr val="FFFF00"/>
                </a:solidFill>
              </a:rPr>
              <a:t>Количество мигрантов, прошедших тестирование </a:t>
            </a:r>
            <a:br>
              <a:rPr lang="ru-RU" sz="2700" b="1" dirty="0" smtClean="0">
                <a:solidFill>
                  <a:srgbClr val="FFFF00"/>
                </a:solidFill>
              </a:rPr>
            </a:br>
            <a:r>
              <a:rPr lang="ru-RU" sz="2700" b="1" dirty="0" smtClean="0">
                <a:solidFill>
                  <a:srgbClr val="FFFF00"/>
                </a:solidFill>
              </a:rPr>
              <a:t>в </a:t>
            </a:r>
            <a:r>
              <a:rPr lang="ru-RU" sz="2700" b="1" dirty="0" err="1" smtClean="0">
                <a:solidFill>
                  <a:srgbClr val="FFFF00"/>
                </a:solidFill>
              </a:rPr>
              <a:t>ОмГА</a:t>
            </a:r>
            <a:r>
              <a:rPr lang="ru-RU" sz="2700" b="1" dirty="0" smtClean="0">
                <a:solidFill>
                  <a:srgbClr val="FFFF00"/>
                </a:solidFill>
              </a:rPr>
              <a:t> </a:t>
            </a:r>
            <a:r>
              <a:rPr lang="ru-RU" sz="2700" b="1" dirty="0" err="1" smtClean="0">
                <a:solidFill>
                  <a:srgbClr val="FFFF00"/>
                </a:solidFill>
              </a:rPr>
              <a:t>в</a:t>
            </a:r>
            <a:r>
              <a:rPr lang="ru-RU" sz="2700" b="1" dirty="0" smtClean="0">
                <a:solidFill>
                  <a:srgbClr val="FFFF00"/>
                </a:solidFill>
              </a:rPr>
              <a:t> 2016 г.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9" y="2348881"/>
          <a:ext cx="8424935" cy="3731755"/>
        </p:xfrm>
        <a:graphic>
          <a:graphicData uri="http://schemas.openxmlformats.org/drawingml/2006/table">
            <a:tbl>
              <a:tblPr/>
              <a:tblGrid>
                <a:gridCol w="1584175"/>
                <a:gridCol w="1008112"/>
                <a:gridCol w="1296144"/>
                <a:gridCol w="864096"/>
                <a:gridCol w="792088"/>
                <a:gridCol w="1224136"/>
                <a:gridCol w="1656184"/>
              </a:tblGrid>
              <a:tr h="569850">
                <a:tc gridSpan="7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Страна постоянного жительства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9038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Армения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Узбекистан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Казахстан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Грузия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Азерб.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Македония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Украина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75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75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51520" y="1412776"/>
            <a:ext cx="8892479" cy="504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ru-RU" sz="24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</a:p>
          <a:p>
            <a:pPr marL="0" indent="0">
              <a:buNone/>
              <a:defRPr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международного сотрудничества в образовательной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научной сфере:</a:t>
            </a:r>
          </a:p>
          <a:p>
            <a:pPr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преподавателей, прошедших стажировки и повышение квалификации в зарубежных вузах;</a:t>
            </a:r>
          </a:p>
          <a:p>
            <a:pPr>
              <a:defRPr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доли иностранных студентов, обучающихся в академии;   </a:t>
            </a:r>
          </a:p>
          <a:p>
            <a:pPr>
              <a:defRPr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публикация совместных научных трудов в журналах с высоким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импакт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-фактором;</a:t>
            </a:r>
          </a:p>
          <a:p>
            <a:pPr>
              <a:defRPr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международных форумов, конференций.  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428539"/>
            <a:ext cx="7812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dirty="0">
                <a:solidFill>
                  <a:srgbClr val="FFFF00"/>
                </a:solidFill>
              </a:rPr>
              <a:t>Программа развития </a:t>
            </a:r>
            <a:r>
              <a:rPr lang="ru-RU" sz="3600" dirty="0" smtClean="0">
                <a:solidFill>
                  <a:srgbClr val="FFFF00"/>
                </a:solidFill>
              </a:rPr>
              <a:t>МД </a:t>
            </a:r>
            <a:r>
              <a:rPr lang="ru-RU" sz="3600" dirty="0" err="1" smtClean="0">
                <a:solidFill>
                  <a:srgbClr val="FFFF00"/>
                </a:solidFill>
              </a:rPr>
              <a:t>ОмГА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</a:p>
          <a:p>
            <a:pPr algn="ctr">
              <a:defRPr/>
            </a:pPr>
            <a:r>
              <a:rPr lang="ru-RU" sz="3600" dirty="0" smtClean="0">
                <a:solidFill>
                  <a:srgbClr val="FFFF00"/>
                </a:solidFill>
              </a:rPr>
              <a:t>на 2016 </a:t>
            </a:r>
            <a:r>
              <a:rPr lang="ru-RU" sz="3600" dirty="0">
                <a:solidFill>
                  <a:srgbClr val="FFFF00"/>
                </a:solidFill>
              </a:rPr>
              <a:t>год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1450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1546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619</Words>
  <Application>Microsoft Office PowerPoint</Application>
  <PresentationFormat>Экран (4:3)</PresentationFormat>
  <Paragraphs>214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Сведения по показателям мониторинга эффективности деятельности ОмГА </vt:lpstr>
      <vt:lpstr>Количество новых международных договоров, заключенных в 2016 г.  </vt:lpstr>
      <vt:lpstr>Обучение иностранных студентов из Республики Казахстан Список студентов, поступивших в 2016 г.  </vt:lpstr>
      <vt:lpstr>Статистика по иностранным стажерам факультета профессиональной переподготовки и повышения квалификации в 2016году </vt:lpstr>
      <vt:lpstr>Численность магистрантов, продолжающих обучение по заочной форме обучения в 2016-2017 уч. г. (Казахстан) </vt:lpstr>
      <vt:lpstr> Количество мигрантов, прошедших тестирование  в ОмГА в 2016 г. </vt:lpstr>
      <vt:lpstr>Слайд 9</vt:lpstr>
      <vt:lpstr>В проект решения:</vt:lpstr>
      <vt:lpstr>Слайд 11</vt:lpstr>
    </vt:vector>
  </TitlesOfParts>
  <Company>Home box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Sosnovsky Yu.M.</dc:creator>
  <cp:lastModifiedBy>209-02</cp:lastModifiedBy>
  <cp:revision>48</cp:revision>
  <dcterms:created xsi:type="dcterms:W3CDTF">2014-11-21T16:15:19Z</dcterms:created>
  <dcterms:modified xsi:type="dcterms:W3CDTF">2017-06-15T06:28:26Z</dcterms:modified>
</cp:coreProperties>
</file>